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81" r:id="rId5"/>
    <p:sldId id="280" r:id="rId6"/>
    <p:sldId id="306" r:id="rId7"/>
    <p:sldId id="288" r:id="rId8"/>
    <p:sldId id="307" r:id="rId9"/>
    <p:sldId id="295" r:id="rId10"/>
    <p:sldId id="297" r:id="rId11"/>
    <p:sldId id="292" r:id="rId12"/>
    <p:sldId id="296" r:id="rId13"/>
    <p:sldId id="298" r:id="rId14"/>
    <p:sldId id="300" r:id="rId15"/>
    <p:sldId id="299" r:id="rId16"/>
    <p:sldId id="301" r:id="rId17"/>
    <p:sldId id="302" r:id="rId18"/>
    <p:sldId id="303" r:id="rId19"/>
    <p:sldId id="294" r:id="rId20"/>
    <p:sldId id="304" r:id="rId21"/>
    <p:sldId id="305" r:id="rId22"/>
    <p:sldId id="308" r:id="rId23"/>
    <p:sldId id="310" r:id="rId24"/>
    <p:sldId id="311" r:id="rId25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008080"/>
    <a:srgbClr val="FF3399"/>
    <a:srgbClr val="CC66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12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1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A07E0-CC7B-4241-9B54-CDEE121FD86D}" type="datetime1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2026/1/27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7A32E-33FA-41A6-B26C-FC0061491BE1}" type="slidenum">
              <a:rPr kumimoji="1"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80438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07AB95F-E008-4F21-8D4E-E34750D6AE84}" type="datetime1">
              <a:rPr lang="ja-JP" altLang="en-US" smtClean="0"/>
              <a:pPr/>
              <a:t>2026/1/27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E6DE88F-1F85-4A27-9D34-D74A50E7B0DA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ja-JP" altLang="en-US" noProof="0" dirty="0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D32F2A-1FF8-402F-8BF6-24CDAFCB97CD}" type="datetime1">
              <a:rPr lang="ja-JP" altLang="en-US" noProof="0" smtClean="0"/>
              <a:t>2026/1/27</a:t>
            </a:fld>
            <a:endParaRPr lang="ja-JP" altLang="en-US" noProof="0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画像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B44967-C232-4B29-B0D5-AF2B33F4C243}" type="datetime1">
              <a:rPr lang="ja-JP" altLang="en-US" noProof="0" smtClean="0"/>
              <a:t>2026/1/27</a:t>
            </a:fld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3589E8-8D7F-4ADD-96C7-DF27B20E5F67}" type="datetime1">
              <a:rPr lang="ja-JP" altLang="en-US" noProof="0" smtClean="0"/>
              <a:t>2026/1/27</a:t>
            </a:fld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キャプション付き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12" name="テキスト プレースホルダー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5DFCAC1-4519-47A9-9B3C-ACE9953DB739}" type="datetime1">
              <a:rPr lang="ja-JP" altLang="en-US" noProof="0" smtClean="0"/>
              <a:t>2026/1/27</a:t>
            </a:fld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ja-JP" altLang="en-US" sz="8000" noProof="0" dirty="0">
                <a:solidFill>
                  <a:schemeClr val="tx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“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ja-JP" altLang="en-US" sz="8000" noProof="0" dirty="0">
                <a:solidFill>
                  <a:schemeClr val="tx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5E7119-F629-4623-9483-E82E084BC006}" type="datetime1">
              <a:rPr lang="ja-JP" altLang="en-US" noProof="0" smtClean="0"/>
              <a:t>2026/1/27</a:t>
            </a:fld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8" name="テキスト プレースホルダー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9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0" name="テキスト プレースホルダー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1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テキスト プレースホルダー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14AE7A-496F-4FD2-B2CB-0CCBD0D639BA}" type="datetime1">
              <a:rPr lang="ja-JP" altLang="en-US" noProof="0" smtClean="0"/>
              <a:t>2026/1/27</a:t>
            </a:fld>
            <a:endParaRPr lang="ja-JP" altLang="en-US" noProof="0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写真の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画像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画像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画像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19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20" name="図プレースホルダー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21" name="テキスト プレースホルダー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23" name="図プレースホルダー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24" name="テキスト プレースホルダー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2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26" name="図プレースホルダー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27" name="テキスト プレースホルダー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F2109E-8914-46D8-8FC4-05BA55489BC5}" type="datetime1">
              <a:rPr lang="ja-JP" altLang="en-US" noProof="0" smtClean="0"/>
              <a:t>2026/1/27</a:t>
            </a:fld>
            <a:endParaRPr lang="ja-JP" altLang="en-US" noProof="0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床に置かれている&#10;&#10;AI 生成コンテンツは誤りを含む可能性があります。">
            <a:extLst>
              <a:ext uri="{FF2B5EF4-FFF2-40B4-BE49-F238E27FC236}">
                <a16:creationId xmlns:a16="http://schemas.microsoft.com/office/drawing/2014/main" id="{58293286-F207-5E5D-22C6-D2499FFC4D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95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95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  <a:lvl2pPr>
              <a:defRPr>
                <a:solidFill>
                  <a:schemeClr val="tx1">
                    <a:lumMod val="95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2pPr>
            <a:lvl3pPr>
              <a:defRPr>
                <a:solidFill>
                  <a:schemeClr val="tx1">
                    <a:lumMod val="95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3pPr>
            <a:lvl4pPr>
              <a:defRPr>
                <a:solidFill>
                  <a:schemeClr val="tx1">
                    <a:lumMod val="95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4pPr>
            <a:lvl5pPr>
              <a:defRPr>
                <a:solidFill>
                  <a:schemeClr val="tx1">
                    <a:lumMod val="95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5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95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fld id="{F1004C8D-6C76-4892-A136-9C6099763C96}" type="datetime1">
              <a:rPr lang="ja-JP" altLang="en-US" smtClean="0"/>
              <a:pPr/>
              <a:t>2026/1/27</a:t>
            </a:fld>
            <a:endParaRPr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95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endParaRPr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95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>
                <a:solidFill>
                  <a:schemeClr val="tx1">
                    <a:lumMod val="65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>
                    <a:lumMod val="65000"/>
                  </a:schemeClr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fld id="{242A2D7E-FFE8-4444-8A69-4D054D6A7FB1}" type="datetime1">
              <a:rPr lang="ja-JP" altLang="en-US" smtClean="0"/>
              <a:pPr/>
              <a:t>2026/1/27</a:t>
            </a:fld>
            <a:endParaRPr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endParaRPr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>
            <a:lvl1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  <a:lvl2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2pPr>
            <a:lvl3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3pPr>
            <a:lvl4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4pPr>
            <a:lvl5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5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>
            <a:lvl1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  <a:lvl2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2pPr>
            <a:lvl3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3pPr>
            <a:lvl4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4pPr>
            <a:lvl5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5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</a:lstStyle>
          <a:p>
            <a:fld id="{E6A15EDF-B1A1-4F5B-B886-5281F007CEC2}" type="datetime1">
              <a:rPr lang="ja-JP" altLang="en-US" smtClean="0"/>
              <a:pPr/>
              <a:t>2026/1/27</a:t>
            </a:fld>
            <a:endParaRPr lang="ja-JP" alt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</a:lstStyle>
          <a:p>
            <a:endParaRPr lang="ja-JP" alt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</a:lstStyle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画像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画像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>
                <a:latin typeface="HGS創英角ﾎﾟｯﾌﾟ体" panose="040B0A00000000000000" pitchFamily="50" charset="-128"/>
                <a:ea typeface="HGS創英角ﾎﾟｯﾌﾟ体" panose="040B0A00000000000000" pitchFamily="50" charset="-128"/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400" b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  <a:lvl2pPr>
              <a:defRPr sz="160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2pPr>
            <a:lvl3pPr>
              <a:defRPr sz="140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3pPr>
            <a:lvl4pPr>
              <a:defRPr sz="120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4pPr>
            <a:lvl5pPr>
              <a:defRPr sz="120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5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400" b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  <a:lvl2pPr>
              <a:defRPr sz="160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2pPr>
            <a:lvl3pPr>
              <a:defRPr sz="140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3pPr>
            <a:lvl4pPr>
              <a:defRPr sz="120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4pPr>
            <a:lvl5pPr>
              <a:defRPr sz="120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5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</a:lstStyle>
          <a:p>
            <a:fld id="{FACBA674-B12E-4A9C-870A-505978E4D347}" type="datetime1">
              <a:rPr lang="ja-JP" altLang="en-US" smtClean="0"/>
              <a:pPr/>
              <a:t>2026/1/27</a:t>
            </a:fld>
            <a:endParaRPr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</a:lstStyle>
          <a:p>
            <a:endParaRPr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</a:lstStyle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HGS創英角ﾎﾟｯﾌﾟ体" panose="040B0A00000000000000" pitchFamily="50" charset="-128"/>
                <a:ea typeface="HGS創英角ﾎﾟｯﾌﾟ体" panose="040B0A00000000000000" pitchFamily="50" charset="-128"/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</a:lstStyle>
          <a:p>
            <a:fld id="{510CD04C-9C91-47B9-AD1B-CB5E3C5F2EB7}" type="datetime1">
              <a:rPr lang="ja-JP" altLang="en-US" smtClean="0"/>
              <a:pPr/>
              <a:t>2026/1/27</a:t>
            </a:fld>
            <a:endParaRPr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</a:lstStyle>
          <a:p>
            <a:endParaRPr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</a:lstStyle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54A936-8D81-45C6-BA98-389C9C639694}" type="datetime1">
              <a:rPr lang="ja-JP" altLang="en-US" noProof="0" smtClean="0"/>
              <a:t>2026/1/27</a:t>
            </a:fld>
            <a:endParaRPr lang="ja-JP" altLang="en-US" noProof="0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883EF0-5A1D-49BE-9E30-E5F416FD9E02}" type="datetime1">
              <a:rPr lang="ja-JP" altLang="en-US" noProof="0" smtClean="0"/>
              <a:t>2026/1/27</a:t>
            </a:fld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画像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D676E5-1814-49F1-B0B7-1FEF88ACB80D}" type="datetime1">
              <a:rPr lang="ja-JP" altLang="en-US" noProof="0" smtClean="0"/>
              <a:t>2026/1/27</a:t>
            </a:fld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fld id="{86487C1B-3789-46FF-9A5F-B29A0DECFF86}" type="datetime1">
              <a:rPr lang="ja-JP" altLang="en-US" smtClean="0"/>
              <a:pPr/>
              <a:t>2026/1/27</a:t>
            </a:fld>
            <a:endParaRPr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endParaRPr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kumimoji="1"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HGPｺﾞｼｯｸE" panose="020B0900000000000000" pitchFamily="50" charset="-128"/>
          <a:ea typeface="HGPｺﾞｼｯｸE" panose="020B0900000000000000" pitchFamily="50" charset="-128"/>
          <a:cs typeface="HGPｺﾞｼｯｸE" panose="020B0900000000000000" pitchFamily="50" charset="-128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 txBox="1">
            <a:spLocks/>
          </p:cNvSpPr>
          <p:nvPr/>
        </p:nvSpPr>
        <p:spPr>
          <a:xfrm>
            <a:off x="-294967" y="2148348"/>
            <a:ext cx="8642555" cy="14284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HGS創英角ﾎﾟｯﾌﾟ体" panose="040B0A00000000000000" pitchFamily="50" charset="-128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8000" dirty="0">
                <a:solidFill>
                  <a:schemeClr val="tx1"/>
                </a:solidFill>
                <a:latin typeface="+mj-ea"/>
                <a:ea typeface="+mj-ea"/>
              </a:rPr>
              <a:t>就職作品資料</a:t>
            </a:r>
            <a:endParaRPr lang="en-US" altLang="ja-JP" sz="8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 txBox="1">
            <a:spLocks/>
          </p:cNvSpPr>
          <p:nvPr/>
        </p:nvSpPr>
        <p:spPr>
          <a:xfrm>
            <a:off x="1759975" y="3832486"/>
            <a:ext cx="7236542" cy="26813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kumimoji="1"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ja-JP" altLang="en-US" sz="3600" dirty="0">
                <a:solidFill>
                  <a:schemeClr val="tx1"/>
                </a:solidFill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ＨＡＬ大阪３年　西口煌大</a:t>
            </a:r>
            <a:endParaRPr lang="en-US" altLang="ja-JP" sz="3600" dirty="0">
              <a:solidFill>
                <a:schemeClr val="tx1"/>
              </a:solidFill>
              <a:latin typeface="BIZ UD明朝 Medium" panose="02020500000000000000" pitchFamily="17" charset="-128"/>
              <a:ea typeface="BIZ UD明朝 Medium" panose="020205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7068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39C99-6DF4-BAEC-8125-C1AE9451D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9E24ADD-FC3E-2F60-FD4E-90C2211D2D23}"/>
              </a:ext>
            </a:extLst>
          </p:cNvPr>
          <p:cNvSpPr txBox="1"/>
          <p:nvPr/>
        </p:nvSpPr>
        <p:spPr>
          <a:xfrm>
            <a:off x="1785143" y="4412936"/>
            <a:ext cx="8621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パフォーマンス最適化</a:t>
            </a:r>
            <a:endParaRPr kumimoji="1" lang="ja-JP" altLang="en-US" sz="80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2" name="図 1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1A776633-1781-0A48-90F5-2DD604347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02" t="26175" r="53810" b="45380"/>
          <a:stretch>
            <a:fillRect/>
          </a:stretch>
        </p:blipFill>
        <p:spPr>
          <a:xfrm>
            <a:off x="3981187" y="593090"/>
            <a:ext cx="4006106" cy="38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76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9A91F-2DA9-1D76-3BB8-31B362CF8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588B37F-66B2-1F83-A90E-B0B2789DE06C}"/>
              </a:ext>
            </a:extLst>
          </p:cNvPr>
          <p:cNvCxnSpPr>
            <a:cxnSpLocks/>
          </p:cNvCxnSpPr>
          <p:nvPr/>
        </p:nvCxnSpPr>
        <p:spPr>
          <a:xfrm>
            <a:off x="737419" y="845083"/>
            <a:ext cx="0" cy="67891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51CAB40-4588-7655-776C-297C263A4ADC}"/>
              </a:ext>
            </a:extLst>
          </p:cNvPr>
          <p:cNvSpPr txBox="1"/>
          <p:nvPr/>
        </p:nvSpPr>
        <p:spPr>
          <a:xfrm>
            <a:off x="1032387" y="830598"/>
            <a:ext cx="8091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技術的な挑戦と工夫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9310297-4FC9-3F6F-3DF0-FE7E725FCFF1}"/>
              </a:ext>
            </a:extLst>
          </p:cNvPr>
          <p:cNvSpPr txBox="1"/>
          <p:nvPr/>
        </p:nvSpPr>
        <p:spPr>
          <a:xfrm>
            <a:off x="1032387" y="1538484"/>
            <a:ext cx="10458901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400" dirty="0"/>
              <a:t>パフォーマンス最適化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70E7CC-F478-90F3-960E-07A08DD8C336}"/>
              </a:ext>
            </a:extLst>
          </p:cNvPr>
          <p:cNvSpPr txBox="1"/>
          <p:nvPr/>
        </p:nvSpPr>
        <p:spPr>
          <a:xfrm>
            <a:off x="316413" y="4350268"/>
            <a:ext cx="7767484" cy="1624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ja-JP" altLang="en-US" sz="3600" dirty="0"/>
              <a:t> オフスクリーン描画パス整理</a:t>
            </a:r>
            <a:endParaRPr kumimoji="1" lang="ja-JP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P創英角ﾎﾟｯﾌﾟ体"/>
              <a:ea typeface="HGP創英角ﾎﾟｯﾌﾟ体"/>
              <a:cs typeface="+mn-cs"/>
            </a:endParaRPr>
          </a:p>
          <a:p>
            <a:pPr>
              <a:lnSpc>
                <a:spcPct val="150000"/>
              </a:lnSpc>
            </a:pPr>
            <a:endParaRPr kumimoji="1" lang="ja-JP" altLang="en-US" sz="3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C2B8A4F-D79C-153F-2AE8-86F019A58286}"/>
              </a:ext>
            </a:extLst>
          </p:cNvPr>
          <p:cNvSpPr txBox="1"/>
          <p:nvPr/>
        </p:nvSpPr>
        <p:spPr>
          <a:xfrm>
            <a:off x="835742" y="5319516"/>
            <a:ext cx="11497167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600" dirty="0"/>
              <a:t>オフスクリーン描画を前提とすることで、描画結果をテクスチャとして扱えるようにしました。</a:t>
            </a:r>
            <a:br>
              <a:rPr lang="ja-JP" altLang="en-US" sz="1600" dirty="0"/>
            </a:br>
            <a:r>
              <a:rPr lang="ja-JP" altLang="en-US" sz="1600" dirty="0">
                <a:solidFill>
                  <a:srgbClr val="FFC000"/>
                </a:solidFill>
              </a:rPr>
              <a:t>デバッグ </a:t>
            </a:r>
            <a:r>
              <a:rPr lang="en-US" altLang="ja-JP" sz="1600" dirty="0">
                <a:solidFill>
                  <a:srgbClr val="FFC000"/>
                </a:solidFill>
              </a:rPr>
              <a:t>UI </a:t>
            </a:r>
            <a:r>
              <a:rPr lang="ja-JP" altLang="en-US" sz="1600" dirty="0"/>
              <a:t>での</a:t>
            </a:r>
            <a:r>
              <a:rPr lang="ja-JP" altLang="en-US" sz="1600" dirty="0">
                <a:solidFill>
                  <a:srgbClr val="FFC000"/>
                </a:solidFill>
              </a:rPr>
              <a:t>可視化</a:t>
            </a:r>
            <a:r>
              <a:rPr lang="ja-JP" altLang="en-US" sz="1600" dirty="0"/>
              <a:t>を想定した設計です。</a:t>
            </a:r>
            <a:endParaRPr kumimoji="1" lang="en-US" altLang="ja-JP" sz="1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B2EFB3-4A79-70BC-37F7-6432E7B5A676}"/>
              </a:ext>
            </a:extLst>
          </p:cNvPr>
          <p:cNvSpPr txBox="1"/>
          <p:nvPr/>
        </p:nvSpPr>
        <p:spPr>
          <a:xfrm>
            <a:off x="316413" y="2208351"/>
            <a:ext cx="7767484" cy="1624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ja-JP" altLang="en-US" sz="3600" dirty="0"/>
              <a:t> </a:t>
            </a:r>
            <a:r>
              <a:rPr kumimoji="1" lang="en-US" altLang="ja-JP" sz="3600" dirty="0"/>
              <a:t>DX11</a:t>
            </a:r>
            <a:r>
              <a:rPr kumimoji="1" lang="ja-JP" altLang="en-US" sz="3600" dirty="0"/>
              <a:t>描画基盤自前構築</a:t>
            </a:r>
            <a:endParaRPr kumimoji="1" lang="en-US" altLang="ja-JP" sz="3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1" lang="en-US" altLang="ja-JP" sz="3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6954C3-1CB6-5DE9-A260-ED0FD7EDA035}"/>
              </a:ext>
            </a:extLst>
          </p:cNvPr>
          <p:cNvSpPr txBox="1"/>
          <p:nvPr/>
        </p:nvSpPr>
        <p:spPr>
          <a:xfrm>
            <a:off x="835742" y="3197797"/>
            <a:ext cx="8829368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600" dirty="0">
                <a:solidFill>
                  <a:srgbClr val="FFC000"/>
                </a:solidFill>
              </a:rPr>
              <a:t>「なぜ描けるのか」</a:t>
            </a:r>
            <a:r>
              <a:rPr lang="ja-JP" altLang="en-US" sz="1600" dirty="0"/>
              <a:t>を</a:t>
            </a:r>
            <a:r>
              <a:rPr lang="ja-JP" altLang="en-US" sz="1600" dirty="0">
                <a:solidFill>
                  <a:srgbClr val="FFC000"/>
                </a:solidFill>
              </a:rPr>
              <a:t>説明できる状態</a:t>
            </a:r>
            <a:r>
              <a:rPr lang="ja-JP" altLang="en-US" sz="1600" dirty="0"/>
              <a:t>を目標に、</a:t>
            </a:r>
            <a:r>
              <a:rPr lang="en-US" altLang="ja-JP" sz="1600" dirty="0"/>
              <a:t>DX11 </a:t>
            </a:r>
            <a:r>
              <a:rPr lang="ja-JP" altLang="en-US" sz="1600" dirty="0"/>
              <a:t>を用いて</a:t>
            </a:r>
            <a:r>
              <a:rPr lang="ja-JP" altLang="en-US" sz="1600" dirty="0">
                <a:solidFill>
                  <a:srgbClr val="FFC000"/>
                </a:solidFill>
              </a:rPr>
              <a:t>描画基盤</a:t>
            </a:r>
            <a:r>
              <a:rPr lang="ja-JP" altLang="en-US" sz="1600" dirty="0"/>
              <a:t>を一から構築しました。</a:t>
            </a:r>
            <a:br>
              <a:rPr lang="ja-JP" altLang="en-US" sz="1600" dirty="0"/>
            </a:br>
            <a:r>
              <a:rPr lang="ja-JP" altLang="en-US" sz="1600" dirty="0"/>
              <a:t>各ステージの責務を分解して実装しています。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44804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6F0AE-FADA-7F03-FBE1-EA2A728FC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D9406347-E770-0E3C-9F6E-728408234F83}"/>
              </a:ext>
            </a:extLst>
          </p:cNvPr>
          <p:cNvCxnSpPr>
            <a:cxnSpLocks/>
          </p:cNvCxnSpPr>
          <p:nvPr/>
        </p:nvCxnSpPr>
        <p:spPr>
          <a:xfrm>
            <a:off x="737419" y="845083"/>
            <a:ext cx="0" cy="67891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273FBA6-1E15-490E-14B8-1662FD8A0715}"/>
              </a:ext>
            </a:extLst>
          </p:cNvPr>
          <p:cNvSpPr txBox="1"/>
          <p:nvPr/>
        </p:nvSpPr>
        <p:spPr>
          <a:xfrm>
            <a:off x="1032387" y="830598"/>
            <a:ext cx="8091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技術的な挑戦と工夫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89871D3-FE36-D4BB-0ACE-4FCC079812B5}"/>
              </a:ext>
            </a:extLst>
          </p:cNvPr>
          <p:cNvSpPr txBox="1"/>
          <p:nvPr/>
        </p:nvSpPr>
        <p:spPr>
          <a:xfrm>
            <a:off x="1032387" y="1538484"/>
            <a:ext cx="10458901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400" dirty="0"/>
              <a:t>パフォーマンス最適化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A8AEF6-4AAD-0160-EDE9-DCEC4DB1F4A5}"/>
              </a:ext>
            </a:extLst>
          </p:cNvPr>
          <p:cNvSpPr txBox="1"/>
          <p:nvPr/>
        </p:nvSpPr>
        <p:spPr>
          <a:xfrm>
            <a:off x="242341" y="4306991"/>
            <a:ext cx="7767484" cy="1624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ja-JP" altLang="en-US" sz="3600" dirty="0"/>
              <a:t>フレーム非依存の時間制御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1" lang="ja-JP" altLang="en-US" sz="3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443745E-966C-55F2-7D49-0C0B99E13476}"/>
              </a:ext>
            </a:extLst>
          </p:cNvPr>
          <p:cNvSpPr txBox="1"/>
          <p:nvPr/>
        </p:nvSpPr>
        <p:spPr>
          <a:xfrm>
            <a:off x="953524" y="5166689"/>
            <a:ext cx="10773942" cy="11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600" dirty="0"/>
              <a:t>実際にプレイ検証を行う中で、</a:t>
            </a:r>
            <a:r>
              <a:rPr lang="ja-JP" altLang="en-US" sz="1600" b="1" dirty="0"/>
              <a:t>ゲーム体験の質を左右する最重要要素が</a:t>
            </a:r>
            <a:r>
              <a:rPr lang="ja-JP" altLang="en-US" sz="1600" b="1" dirty="0">
                <a:solidFill>
                  <a:srgbClr val="FFC000"/>
                </a:solidFill>
              </a:rPr>
              <a:t>リズムの安定性</a:t>
            </a:r>
            <a:r>
              <a:rPr lang="ja-JP" altLang="en-US" sz="1600" b="1" dirty="0"/>
              <a:t>と</a:t>
            </a:r>
            <a:r>
              <a:rPr lang="ja-JP" altLang="en-US" sz="1600" b="1" dirty="0">
                <a:solidFill>
                  <a:srgbClr val="FFC000"/>
                </a:solidFill>
              </a:rPr>
              <a:t>再現性</a:t>
            </a:r>
            <a:r>
              <a:rPr lang="ja-JP" altLang="en-US" sz="1600" dirty="0"/>
              <a:t>であると判断しました。そこで、まず最小単位となる </a:t>
            </a:r>
            <a:r>
              <a:rPr lang="en-US" altLang="ja-JP" sz="1600" b="1" dirty="0"/>
              <a:t>Tick </a:t>
            </a:r>
            <a:r>
              <a:rPr lang="ja-JP" altLang="en-US" sz="1600" b="1" dirty="0"/>
              <a:t>情報を時間管理の基盤として定義・集約</a:t>
            </a:r>
            <a:r>
              <a:rPr lang="ja-JP" altLang="en-US" sz="1600" dirty="0"/>
              <a:t>し、その上に </a:t>
            </a:r>
            <a:r>
              <a:rPr lang="ja-JP" altLang="en-US" sz="1600" b="1" dirty="0"/>
              <a:t>リズム同期用の構造体および関数群を設計・実装</a:t>
            </a:r>
            <a:r>
              <a:rPr lang="ja-JP" altLang="en-US" sz="1600" dirty="0"/>
              <a:t>しています</a:t>
            </a:r>
            <a:r>
              <a:rPr lang="ja-JP" altLang="en-US" sz="1600" dirty="0">
                <a:solidFill>
                  <a:schemeClr val="tx1">
                    <a:lumMod val="75000"/>
                  </a:schemeClr>
                </a:solidFill>
              </a:rPr>
              <a:t>。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BC38D7-764A-4B77-8FAE-2AF69AFAB8D5}"/>
              </a:ext>
            </a:extLst>
          </p:cNvPr>
          <p:cNvSpPr txBox="1"/>
          <p:nvPr/>
        </p:nvSpPr>
        <p:spPr>
          <a:xfrm>
            <a:off x="242341" y="2246370"/>
            <a:ext cx="7767484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ja-JP" altLang="en-US" sz="3600" dirty="0"/>
              <a:t>リソースキャッシュ管理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514C054-D7BE-04FF-3B93-79F7AF2BAAD4}"/>
              </a:ext>
            </a:extLst>
          </p:cNvPr>
          <p:cNvSpPr txBox="1"/>
          <p:nvPr/>
        </p:nvSpPr>
        <p:spPr>
          <a:xfrm>
            <a:off x="953524" y="3174094"/>
            <a:ext cx="10773942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1600" dirty="0"/>
              <a:t>Mesh</a:t>
            </a:r>
            <a:r>
              <a:rPr lang="ja-JP" altLang="en-US" sz="1600" dirty="0"/>
              <a:t>・</a:t>
            </a:r>
            <a:r>
              <a:rPr lang="en-US" altLang="ja-JP" sz="1600" dirty="0"/>
              <a:t>Texture</a:t>
            </a:r>
            <a:r>
              <a:rPr lang="ja-JP" altLang="en-US" sz="1600" dirty="0"/>
              <a:t>・</a:t>
            </a:r>
            <a:r>
              <a:rPr lang="en-US" altLang="ja-JP" sz="1600" dirty="0"/>
              <a:t>Shader </a:t>
            </a:r>
            <a:r>
              <a:rPr lang="ja-JP" altLang="en-US" sz="1600" dirty="0"/>
              <a:t>をマネージャでキャッシュ管理し、</a:t>
            </a:r>
            <a:r>
              <a:rPr lang="ja-JP" altLang="en-US" sz="1600" dirty="0">
                <a:solidFill>
                  <a:srgbClr val="FFC000"/>
                </a:solidFill>
              </a:rPr>
              <a:t>生成</a:t>
            </a:r>
            <a:r>
              <a:rPr lang="ja-JP" altLang="en-US" sz="1600" dirty="0"/>
              <a:t>・</a:t>
            </a:r>
            <a:r>
              <a:rPr lang="ja-JP" altLang="en-US" sz="1600" dirty="0">
                <a:solidFill>
                  <a:srgbClr val="FFC000"/>
                </a:solidFill>
              </a:rPr>
              <a:t>共有</a:t>
            </a:r>
            <a:r>
              <a:rPr lang="ja-JP" altLang="en-US" sz="1600" dirty="0"/>
              <a:t>・</a:t>
            </a:r>
            <a:r>
              <a:rPr lang="ja-JP" altLang="en-US" sz="1600" dirty="0">
                <a:solidFill>
                  <a:srgbClr val="FFC000"/>
                </a:solidFill>
              </a:rPr>
              <a:t>寿命管理</a:t>
            </a:r>
            <a:r>
              <a:rPr lang="ja-JP" altLang="en-US" sz="1600" dirty="0"/>
              <a:t>を </a:t>
            </a:r>
            <a:r>
              <a:rPr lang="en-US" altLang="ja-JP" sz="1600" dirty="0"/>
              <a:t>Object </a:t>
            </a:r>
            <a:r>
              <a:rPr lang="ja-JP" altLang="en-US" sz="1600" dirty="0"/>
              <a:t>から</a:t>
            </a:r>
            <a:r>
              <a:rPr lang="ja-JP" altLang="en-US" sz="1600" dirty="0">
                <a:solidFill>
                  <a:srgbClr val="FFC000"/>
                </a:solidFill>
              </a:rPr>
              <a:t>分離</a:t>
            </a:r>
            <a:r>
              <a:rPr lang="ja-JP" altLang="en-US" sz="1600" dirty="0"/>
              <a:t>しました。</a:t>
            </a:r>
            <a:br>
              <a:rPr lang="ja-JP" altLang="en-US" sz="1600" dirty="0"/>
            </a:br>
            <a:r>
              <a:rPr lang="ja-JP" altLang="en-US" sz="1600" dirty="0"/>
              <a:t>実運用を想定したリソース管理基盤です。</a:t>
            </a:r>
            <a:endParaRPr kumimoji="1" lang="ja-JP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25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9710F-7371-B6A9-F711-534FF1116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9684EA7-25AD-DBBF-C6EC-466137888327}"/>
              </a:ext>
            </a:extLst>
          </p:cNvPr>
          <p:cNvSpPr txBox="1"/>
          <p:nvPr/>
        </p:nvSpPr>
        <p:spPr>
          <a:xfrm>
            <a:off x="1785143" y="4412936"/>
            <a:ext cx="8621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UI/UX</a:t>
            </a:r>
            <a:endParaRPr kumimoji="1" lang="ja-JP" altLang="en-US" sz="80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3" name="図 2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E974465D-81FC-A820-FAB5-287774311A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304" t="26175" r="28157" b="45380"/>
          <a:stretch>
            <a:fillRect/>
          </a:stretch>
        </p:blipFill>
        <p:spPr>
          <a:xfrm>
            <a:off x="3676992" y="681571"/>
            <a:ext cx="4838016" cy="407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63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15E82-B398-7208-3496-C8C5E8CC8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C1689C6-D6E2-A199-A7EE-34590CD32648}"/>
              </a:ext>
            </a:extLst>
          </p:cNvPr>
          <p:cNvCxnSpPr>
            <a:cxnSpLocks/>
          </p:cNvCxnSpPr>
          <p:nvPr/>
        </p:nvCxnSpPr>
        <p:spPr>
          <a:xfrm>
            <a:off x="737419" y="845083"/>
            <a:ext cx="0" cy="67891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0CA1BBC-A487-09AD-56D2-5F2950AB329A}"/>
              </a:ext>
            </a:extLst>
          </p:cNvPr>
          <p:cNvSpPr txBox="1"/>
          <p:nvPr/>
        </p:nvSpPr>
        <p:spPr>
          <a:xfrm>
            <a:off x="1032387" y="830598"/>
            <a:ext cx="8091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技術的な挑戦と工夫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FDB11F6-7727-7794-4043-D54490B6E0A9}"/>
              </a:ext>
            </a:extLst>
          </p:cNvPr>
          <p:cNvSpPr txBox="1"/>
          <p:nvPr/>
        </p:nvSpPr>
        <p:spPr>
          <a:xfrm>
            <a:off x="1032388" y="1538484"/>
            <a:ext cx="6400800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400" dirty="0"/>
              <a:t>UI/UX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EF784A-C08A-AF0B-9A04-4300B4EB9A87}"/>
              </a:ext>
            </a:extLst>
          </p:cNvPr>
          <p:cNvSpPr txBox="1"/>
          <p:nvPr/>
        </p:nvSpPr>
        <p:spPr>
          <a:xfrm>
            <a:off x="316413" y="4350268"/>
            <a:ext cx="7767484" cy="245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ja-JP" altLang="en-US" sz="3600" dirty="0"/>
              <a:t> </a:t>
            </a:r>
            <a:r>
              <a:rPr kumimoji="1" lang="en-US" altLang="ja-JP" sz="3600" dirty="0"/>
              <a:t>UI</a:t>
            </a:r>
            <a:r>
              <a:rPr kumimoji="1" lang="ja-JP" altLang="en-US" sz="3600" dirty="0"/>
              <a:t>合成設計</a:t>
            </a:r>
            <a:endParaRPr kumimoji="1" lang="en-US" altLang="ja-JP" sz="3600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endParaRPr kumimoji="1" lang="ja-JP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P創英角ﾎﾟｯﾌﾟ体"/>
              <a:ea typeface="HGP創英角ﾎﾟｯﾌﾟ体"/>
              <a:cs typeface="+mn-cs"/>
            </a:endParaRPr>
          </a:p>
          <a:p>
            <a:pPr>
              <a:lnSpc>
                <a:spcPct val="150000"/>
              </a:lnSpc>
            </a:pPr>
            <a:endParaRPr kumimoji="1" lang="ja-JP" altLang="en-US" sz="3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48F4160-5854-52A1-DF0C-2C676C80B367}"/>
              </a:ext>
            </a:extLst>
          </p:cNvPr>
          <p:cNvSpPr txBox="1"/>
          <p:nvPr/>
        </p:nvSpPr>
        <p:spPr>
          <a:xfrm>
            <a:off x="835742" y="5319516"/>
            <a:ext cx="11497167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600" dirty="0"/>
              <a:t>ゲーム画面はオフスクリーンに描画し、</a:t>
            </a:r>
            <a:r>
              <a:rPr lang="en-US" altLang="ja-JP" sz="1600" dirty="0"/>
              <a:t>UI</a:t>
            </a:r>
            <a:r>
              <a:rPr lang="ja-JP" altLang="en-US" sz="1600" dirty="0"/>
              <a:t>／演出は後段で合成しています。</a:t>
            </a:r>
            <a:br>
              <a:rPr lang="ja-JP" altLang="en-US" sz="1600" dirty="0"/>
            </a:br>
            <a:r>
              <a:rPr lang="ja-JP" altLang="en-US" sz="1600" dirty="0"/>
              <a:t>描画順を固定することで、</a:t>
            </a:r>
            <a:r>
              <a:rPr lang="en-US" altLang="ja-JP" sz="1600" dirty="0">
                <a:solidFill>
                  <a:srgbClr val="FFC000"/>
                </a:solidFill>
              </a:rPr>
              <a:t>UI</a:t>
            </a:r>
            <a:r>
              <a:rPr lang="ja-JP" altLang="en-US" sz="1600" dirty="0">
                <a:solidFill>
                  <a:srgbClr val="FFC000"/>
                </a:solidFill>
              </a:rPr>
              <a:t>追加</a:t>
            </a:r>
            <a:r>
              <a:rPr lang="ja-JP" altLang="en-US" sz="1600" dirty="0"/>
              <a:t>や</a:t>
            </a:r>
            <a:r>
              <a:rPr lang="ja-JP" altLang="en-US" sz="1600" dirty="0">
                <a:solidFill>
                  <a:srgbClr val="FFC000"/>
                </a:solidFill>
              </a:rPr>
              <a:t>遷移演出</a:t>
            </a:r>
            <a:r>
              <a:rPr lang="ja-JP" altLang="en-US" sz="1600" dirty="0"/>
              <a:t>を</a:t>
            </a:r>
            <a:r>
              <a:rPr lang="ja-JP" altLang="en-US" sz="1600" dirty="0">
                <a:solidFill>
                  <a:srgbClr val="FFC000"/>
                </a:solidFill>
              </a:rPr>
              <a:t>破綻させない構成</a:t>
            </a:r>
            <a:r>
              <a:rPr lang="ja-JP" altLang="en-US" sz="1600" dirty="0"/>
              <a:t>にしました。</a:t>
            </a:r>
            <a:endParaRPr kumimoji="1" lang="en-US" altLang="ja-JP" sz="1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59F939E-FEE6-69AD-E619-C785743B5398}"/>
              </a:ext>
            </a:extLst>
          </p:cNvPr>
          <p:cNvSpPr txBox="1"/>
          <p:nvPr/>
        </p:nvSpPr>
        <p:spPr>
          <a:xfrm>
            <a:off x="316413" y="2208351"/>
            <a:ext cx="7767484" cy="1624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ja-JP" altLang="en-US" sz="3600" dirty="0"/>
              <a:t> </a:t>
            </a:r>
            <a:r>
              <a:rPr kumimoji="1" lang="en-US" altLang="ja-JP" sz="3600" dirty="0"/>
              <a:t>Debug UI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1" lang="en-US" altLang="ja-JP" sz="3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2BA2D3F-A538-1D69-4F45-612A65E925CD}"/>
              </a:ext>
            </a:extLst>
          </p:cNvPr>
          <p:cNvSpPr txBox="1"/>
          <p:nvPr/>
        </p:nvSpPr>
        <p:spPr>
          <a:xfrm>
            <a:off x="835742" y="3197797"/>
            <a:ext cx="8829368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1600" dirty="0" err="1"/>
              <a:t>ImGui</a:t>
            </a:r>
            <a:r>
              <a:rPr lang="en-US" altLang="ja-JP" sz="1600" dirty="0"/>
              <a:t> </a:t>
            </a:r>
            <a:r>
              <a:rPr lang="ja-JP" altLang="en-US" sz="1600" dirty="0"/>
              <a:t>によるデバッグ</a:t>
            </a:r>
            <a:r>
              <a:rPr lang="en-US" altLang="ja-JP" sz="1600" dirty="0"/>
              <a:t>UI</a:t>
            </a:r>
            <a:r>
              <a:rPr lang="ja-JP" altLang="en-US" sz="1600" dirty="0"/>
              <a:t>で、</a:t>
            </a:r>
            <a:r>
              <a:rPr lang="ja-JP" altLang="en-US" sz="1600" dirty="0">
                <a:solidFill>
                  <a:srgbClr val="FFC000"/>
                </a:solidFill>
              </a:rPr>
              <a:t>内部状態</a:t>
            </a:r>
            <a:r>
              <a:rPr lang="ja-JP" altLang="en-US" sz="1600" dirty="0"/>
              <a:t>と</a:t>
            </a:r>
            <a:r>
              <a:rPr lang="ja-JP" altLang="en-US" sz="1600" dirty="0">
                <a:solidFill>
                  <a:srgbClr val="FFC000"/>
                </a:solidFill>
              </a:rPr>
              <a:t>描画結果</a:t>
            </a:r>
            <a:r>
              <a:rPr lang="ja-JP" altLang="en-US" sz="1600" dirty="0"/>
              <a:t>を可視化し、</a:t>
            </a:r>
            <a:br>
              <a:rPr lang="ja-JP" altLang="en-US" sz="1600" dirty="0"/>
            </a:br>
            <a:r>
              <a:rPr lang="ja-JP" altLang="en-US" sz="1600" dirty="0">
                <a:solidFill>
                  <a:srgbClr val="FFC000"/>
                </a:solidFill>
              </a:rPr>
              <a:t>調整</a:t>
            </a:r>
            <a:r>
              <a:rPr lang="ja-JP" altLang="en-US" sz="1600" dirty="0"/>
              <a:t>・</a:t>
            </a:r>
            <a:r>
              <a:rPr lang="ja-JP" altLang="en-US" sz="1600" dirty="0">
                <a:solidFill>
                  <a:srgbClr val="FFC000"/>
                </a:solidFill>
              </a:rPr>
              <a:t>検証</a:t>
            </a:r>
            <a:r>
              <a:rPr lang="ja-JP" altLang="en-US" sz="1600" dirty="0"/>
              <a:t>・</a:t>
            </a:r>
            <a:r>
              <a:rPr lang="ja-JP" altLang="en-US" sz="1600" dirty="0">
                <a:solidFill>
                  <a:srgbClr val="FFC000"/>
                </a:solidFill>
              </a:rPr>
              <a:t>原因切り分け</a:t>
            </a:r>
            <a:r>
              <a:rPr lang="ja-JP" altLang="en-US" sz="1600" dirty="0"/>
              <a:t>の速度を上げています。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58988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A117F-990D-1F25-9DE0-8BEF1F254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D62AB2B5-3EF3-5BCF-C70C-F567BF4DB18E}"/>
              </a:ext>
            </a:extLst>
          </p:cNvPr>
          <p:cNvCxnSpPr>
            <a:cxnSpLocks/>
          </p:cNvCxnSpPr>
          <p:nvPr/>
        </p:nvCxnSpPr>
        <p:spPr>
          <a:xfrm>
            <a:off x="737419" y="845083"/>
            <a:ext cx="0" cy="67891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CF3811C-D96D-022C-2695-2FAF5A990966}"/>
              </a:ext>
            </a:extLst>
          </p:cNvPr>
          <p:cNvSpPr txBox="1"/>
          <p:nvPr/>
        </p:nvSpPr>
        <p:spPr>
          <a:xfrm>
            <a:off x="1032387" y="830598"/>
            <a:ext cx="8091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技術的な挑戦と工夫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55E498F-0F0D-FB38-C13F-9EDDFAC6E13B}"/>
              </a:ext>
            </a:extLst>
          </p:cNvPr>
          <p:cNvSpPr txBox="1"/>
          <p:nvPr/>
        </p:nvSpPr>
        <p:spPr>
          <a:xfrm>
            <a:off x="1032388" y="1538484"/>
            <a:ext cx="6400800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400" dirty="0"/>
              <a:t>UI/UX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7487C62-7788-4A07-8474-BA948A463971}"/>
              </a:ext>
            </a:extLst>
          </p:cNvPr>
          <p:cNvSpPr txBox="1"/>
          <p:nvPr/>
        </p:nvSpPr>
        <p:spPr>
          <a:xfrm>
            <a:off x="316413" y="4350268"/>
            <a:ext cx="7767484" cy="245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ja-JP" altLang="en-US" sz="3600" dirty="0"/>
              <a:t> </a:t>
            </a:r>
            <a:r>
              <a:rPr kumimoji="1" lang="ja-JP" altLang="en-US" sz="3600" dirty="0"/>
              <a:t>テンポ制御</a:t>
            </a:r>
            <a:endParaRPr kumimoji="1" lang="en-US" altLang="ja-JP" sz="3600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endParaRPr kumimoji="1" lang="ja-JP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P創英角ﾎﾟｯﾌﾟ体"/>
              <a:ea typeface="HGP創英角ﾎﾟｯﾌﾟ体"/>
              <a:cs typeface="+mn-cs"/>
            </a:endParaRPr>
          </a:p>
          <a:p>
            <a:pPr>
              <a:lnSpc>
                <a:spcPct val="150000"/>
              </a:lnSpc>
            </a:pPr>
            <a:endParaRPr kumimoji="1" lang="ja-JP" altLang="en-US" sz="3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51EE16-C582-EC55-7DC7-2450FF9307BC}"/>
              </a:ext>
            </a:extLst>
          </p:cNvPr>
          <p:cNvSpPr txBox="1"/>
          <p:nvPr/>
        </p:nvSpPr>
        <p:spPr>
          <a:xfrm>
            <a:off x="835742" y="5319516"/>
            <a:ext cx="11497167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1600" dirty="0"/>
              <a:t>Delta Time </a:t>
            </a:r>
            <a:r>
              <a:rPr lang="ja-JP" altLang="en-US" sz="1600" dirty="0"/>
              <a:t>に基づくフレーム非依存の時間管理に、</a:t>
            </a:r>
            <a:r>
              <a:rPr lang="en-US" altLang="ja-JP" sz="1600" dirty="0"/>
              <a:t>BPM/Beat/Tick</a:t>
            </a:r>
            <a:r>
              <a:rPr lang="ja-JP" altLang="en-US" sz="1600" dirty="0"/>
              <a:t>の概念を導入し、</a:t>
            </a:r>
            <a:br>
              <a:rPr lang="ja-JP" altLang="en-US" sz="1600" dirty="0"/>
            </a:br>
            <a:r>
              <a:rPr lang="ja-JP" altLang="en-US" sz="1600" dirty="0"/>
              <a:t>「テンポに同期した</a:t>
            </a:r>
            <a:r>
              <a:rPr lang="ja-JP" altLang="en-US" sz="1600" dirty="0">
                <a:solidFill>
                  <a:srgbClr val="FFC000"/>
                </a:solidFill>
              </a:rPr>
              <a:t>状態遷移</a:t>
            </a:r>
            <a:r>
              <a:rPr lang="ja-JP" altLang="en-US" sz="1600" dirty="0"/>
              <a:t>と</a:t>
            </a:r>
            <a:r>
              <a:rPr lang="ja-JP" altLang="en-US" sz="1600" dirty="0">
                <a:solidFill>
                  <a:srgbClr val="FFC000"/>
                </a:solidFill>
              </a:rPr>
              <a:t>演出制御</a:t>
            </a:r>
            <a:r>
              <a:rPr lang="ja-JP" altLang="en-US" sz="1600" dirty="0"/>
              <a:t>」を実現しました。</a:t>
            </a:r>
            <a:endParaRPr kumimoji="1" lang="en-US" altLang="ja-JP" sz="1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9D107D5-63FF-8F8C-AF0C-916F181567F5}"/>
              </a:ext>
            </a:extLst>
          </p:cNvPr>
          <p:cNvSpPr txBox="1"/>
          <p:nvPr/>
        </p:nvSpPr>
        <p:spPr>
          <a:xfrm>
            <a:off x="316413" y="2208351"/>
            <a:ext cx="7767484" cy="1624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ja-JP" altLang="en-US" sz="3600" dirty="0"/>
              <a:t> 入力統合</a:t>
            </a:r>
            <a:endParaRPr kumimoji="1" lang="en-US" altLang="ja-JP" sz="3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1" lang="en-US" altLang="ja-JP" sz="3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FF15982-6F88-B965-BF2A-046DC2954BA3}"/>
              </a:ext>
            </a:extLst>
          </p:cNvPr>
          <p:cNvSpPr txBox="1"/>
          <p:nvPr/>
        </p:nvSpPr>
        <p:spPr>
          <a:xfrm>
            <a:off x="835742" y="3197797"/>
            <a:ext cx="8829368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600" dirty="0"/>
              <a:t>キーボード／マウス／ゲームパッド入力を同一インターフェースに統合し、</a:t>
            </a:r>
            <a:br>
              <a:rPr lang="ja-JP" altLang="en-US" sz="1600" dirty="0"/>
            </a:br>
            <a:r>
              <a:rPr lang="ja-JP" altLang="en-US" sz="1600" dirty="0"/>
              <a:t>ゲーム側は</a:t>
            </a:r>
            <a:r>
              <a:rPr lang="ja-JP" altLang="en-US" sz="1600" dirty="0">
                <a:solidFill>
                  <a:srgbClr val="FFC000"/>
                </a:solidFill>
              </a:rPr>
              <a:t>入力デバイス差</a:t>
            </a:r>
            <a:r>
              <a:rPr lang="ja-JP" altLang="en-US" sz="1600" dirty="0"/>
              <a:t>を</a:t>
            </a:r>
            <a:r>
              <a:rPr lang="ja-JP" altLang="en-US" sz="1600" dirty="0">
                <a:solidFill>
                  <a:srgbClr val="FFC000"/>
                </a:solidFill>
              </a:rPr>
              <a:t>意識せず</a:t>
            </a:r>
            <a:r>
              <a:rPr lang="ja-JP" altLang="en-US" sz="1600" dirty="0"/>
              <a:t>に実装できるようにしました。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9952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86299-6B4E-240A-60A0-D26190128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8761F86-7E3A-2A17-1B3A-2AA4FAC15681}"/>
              </a:ext>
            </a:extLst>
          </p:cNvPr>
          <p:cNvCxnSpPr>
            <a:cxnSpLocks/>
          </p:cNvCxnSpPr>
          <p:nvPr/>
        </p:nvCxnSpPr>
        <p:spPr>
          <a:xfrm>
            <a:off x="737419" y="845083"/>
            <a:ext cx="0" cy="67891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ABFD07-608E-561F-29AF-ADC0A5C5428E}"/>
              </a:ext>
            </a:extLst>
          </p:cNvPr>
          <p:cNvSpPr txBox="1"/>
          <p:nvPr/>
        </p:nvSpPr>
        <p:spPr>
          <a:xfrm>
            <a:off x="1032387" y="830598"/>
            <a:ext cx="8091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技術的な挑戦と工夫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572B250-D628-C87D-4C18-EDC5DFBBAF87}"/>
              </a:ext>
            </a:extLst>
          </p:cNvPr>
          <p:cNvSpPr txBox="1"/>
          <p:nvPr/>
        </p:nvSpPr>
        <p:spPr>
          <a:xfrm>
            <a:off x="1032387" y="1532684"/>
            <a:ext cx="10458901" cy="111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400" dirty="0"/>
              <a:t>UI/UX </a:t>
            </a:r>
            <a:r>
              <a:rPr kumimoji="1" lang="ja-JP" altLang="en-US" sz="2400" dirty="0"/>
              <a:t>： テンポ制御</a:t>
            </a:r>
          </a:p>
          <a:p>
            <a:pPr>
              <a:lnSpc>
                <a:spcPct val="150000"/>
              </a:lnSpc>
            </a:pPr>
            <a:endParaRPr kumimoji="1" lang="ja-JP" altLang="en-US" sz="2400" dirty="0"/>
          </a:p>
        </p:txBody>
      </p:sp>
      <p:sp>
        <p:nvSpPr>
          <p:cNvPr id="4" name="AutoShape 2" descr="画像が生成されました">
            <a:extLst>
              <a:ext uri="{FF2B5EF4-FFF2-40B4-BE49-F238E27FC236}">
                <a16:creationId xmlns:a16="http://schemas.microsoft.com/office/drawing/2014/main" id="{F98C62EC-A940-14DB-F7E1-F091B40F95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04640" y="1529080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FDBC4E75-B7F8-CA67-AC89-6DDF14682F7C}"/>
              </a:ext>
            </a:extLst>
          </p:cNvPr>
          <p:cNvGrpSpPr/>
          <p:nvPr/>
        </p:nvGrpSpPr>
        <p:grpSpPr>
          <a:xfrm>
            <a:off x="570273" y="2376437"/>
            <a:ext cx="11051453" cy="2038247"/>
            <a:chOff x="639097" y="2349910"/>
            <a:chExt cx="11051453" cy="1530464"/>
          </a:xfrm>
        </p:grpSpPr>
        <p:sp>
          <p:nvSpPr>
            <p:cNvPr id="14" name="四角形: 角を丸くする 13">
              <a:extLst>
                <a:ext uri="{FF2B5EF4-FFF2-40B4-BE49-F238E27FC236}">
                  <a16:creationId xmlns:a16="http://schemas.microsoft.com/office/drawing/2014/main" id="{D00BB692-B8D1-5467-6AE6-922FFB65A12C}"/>
                </a:ext>
              </a:extLst>
            </p:cNvPr>
            <p:cNvSpPr/>
            <p:nvPr/>
          </p:nvSpPr>
          <p:spPr>
            <a:xfrm>
              <a:off x="639097" y="2349910"/>
              <a:ext cx="11051453" cy="1530464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C666D84B-6F3A-13F3-CE78-EE4D33922542}"/>
                </a:ext>
              </a:extLst>
            </p:cNvPr>
            <p:cNvSpPr txBox="1"/>
            <p:nvPr/>
          </p:nvSpPr>
          <p:spPr>
            <a:xfrm>
              <a:off x="914398" y="2895199"/>
              <a:ext cx="10645714" cy="825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/>
                <a:t> </a:t>
              </a:r>
              <a:r>
                <a:rPr lang="en-US" altLang="ja-JP" sz="1400" dirty="0">
                  <a:solidFill>
                    <a:srgbClr val="92D050"/>
                  </a:solidFill>
                </a:rPr>
                <a:t>// </a:t>
              </a:r>
              <a:r>
                <a:rPr lang="ja-JP" altLang="en-US" sz="1400" dirty="0">
                  <a:solidFill>
                    <a:srgbClr val="92D050"/>
                  </a:solidFill>
                </a:rPr>
                <a:t>経過秒数を</a:t>
              </a:r>
              <a:r>
                <a:rPr lang="en-US" altLang="ja-JP" sz="1400" dirty="0">
                  <a:solidFill>
                    <a:srgbClr val="92D050"/>
                  </a:solidFill>
                </a:rPr>
                <a:t>Tick</a:t>
              </a:r>
              <a:r>
                <a:rPr lang="ja-JP" altLang="en-US" sz="1400" dirty="0">
                  <a:solidFill>
                    <a:srgbClr val="92D050"/>
                  </a:solidFill>
                </a:rPr>
                <a:t>に変換してカウントアップ</a:t>
              </a:r>
            </a:p>
            <a:p>
              <a:r>
                <a:rPr lang="en-US" altLang="ja-JP" sz="1400" dirty="0"/>
                <a:t> </a:t>
              </a:r>
              <a:r>
                <a:rPr lang="en-US" altLang="ja-JP" sz="1400" dirty="0" err="1"/>
                <a:t>m_TickCounter</a:t>
              </a:r>
              <a:r>
                <a:rPr lang="en-US" altLang="ja-JP" sz="1400" dirty="0"/>
                <a:t> += </a:t>
              </a:r>
              <a:r>
                <a:rPr lang="en-US" altLang="ja-JP" sz="1400" dirty="0" err="1"/>
                <a:t>m_Beat.ticksPerSecond</a:t>
              </a:r>
              <a:r>
                <a:rPr lang="en-US" altLang="ja-JP" sz="1400" dirty="0"/>
                <a:t> * </a:t>
              </a:r>
              <a:r>
                <a:rPr lang="en-US" altLang="ja-JP" sz="1400" dirty="0" err="1"/>
                <a:t>deltaTime</a:t>
              </a:r>
              <a:r>
                <a:rPr lang="en-US" altLang="ja-JP" sz="1400" dirty="0"/>
                <a:t>;</a:t>
              </a:r>
            </a:p>
            <a:p>
              <a:endParaRPr lang="en-US" altLang="ja-JP" sz="1400" dirty="0">
                <a:solidFill>
                  <a:srgbClr val="92D050"/>
                </a:solidFill>
              </a:endParaRPr>
            </a:p>
            <a:p>
              <a:r>
                <a:rPr lang="en-US" altLang="ja-JP" sz="1400" dirty="0">
                  <a:solidFill>
                    <a:srgbClr val="92D050"/>
                  </a:solidFill>
                </a:rPr>
                <a:t>// 1Tick</a:t>
              </a:r>
              <a:r>
                <a:rPr lang="ja-JP" altLang="en-US" sz="1400" dirty="0">
                  <a:solidFill>
                    <a:srgbClr val="92D050"/>
                  </a:solidFill>
                </a:rPr>
                <a:t>以上進んでいたら</a:t>
              </a:r>
              <a:r>
                <a:rPr lang="en-US" altLang="ja-JP" sz="1400" dirty="0">
                  <a:solidFill>
                    <a:srgbClr val="92D050"/>
                  </a:solidFill>
                </a:rPr>
                <a:t>Tick</a:t>
              </a:r>
              <a:r>
                <a:rPr lang="ja-JP" altLang="en-US" sz="1400" dirty="0">
                  <a:solidFill>
                    <a:srgbClr val="92D050"/>
                  </a:solidFill>
                </a:rPr>
                <a:t>数を進める</a:t>
              </a:r>
            </a:p>
            <a:p>
              <a:r>
                <a:rPr lang="en-US" altLang="ja-JP" sz="1400" dirty="0"/>
                <a:t> while (</a:t>
              </a:r>
              <a:r>
                <a:rPr lang="en-US" altLang="ja-JP" sz="1400" dirty="0" err="1"/>
                <a:t>m_TickCounter</a:t>
              </a:r>
              <a:r>
                <a:rPr lang="en-US" altLang="ja-JP" sz="1400" dirty="0"/>
                <a:t> &gt;= 1.0f)</a:t>
              </a:r>
              <a:endParaRPr kumimoji="1" lang="ja-JP" altLang="en-US" sz="1600" dirty="0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F2FAA40-4F0F-CC5D-E8DB-9B529F15638E}"/>
              </a:ext>
            </a:extLst>
          </p:cNvPr>
          <p:cNvSpPr txBox="1"/>
          <p:nvPr/>
        </p:nvSpPr>
        <p:spPr>
          <a:xfrm>
            <a:off x="981259" y="2456313"/>
            <a:ext cx="949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while</a:t>
            </a:r>
            <a:r>
              <a:rPr kumimoji="1" lang="ja-JP" altLang="en-US" dirty="0"/>
              <a:t>分のループ回数　＝　そのフレームで</a:t>
            </a:r>
            <a:r>
              <a:rPr kumimoji="1" lang="ja-JP" altLang="en-US" dirty="0">
                <a:solidFill>
                  <a:srgbClr val="FFC000"/>
                </a:solidFill>
              </a:rPr>
              <a:t>経過した拍数</a:t>
            </a:r>
            <a:r>
              <a:rPr kumimoji="1" lang="ja-JP" altLang="en-US" dirty="0"/>
              <a:t>として算出します。</a:t>
            </a:r>
            <a:br>
              <a:rPr kumimoji="1" lang="en-US" altLang="ja-JP" dirty="0"/>
            </a:br>
            <a:r>
              <a:rPr kumimoji="1" lang="ja-JP" altLang="en-US" dirty="0"/>
              <a:t>更新毎に行い、インゲームのループ、イベントに利用していきます。</a:t>
            </a: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5E26C6E2-229B-CD3A-DC16-FDFECF8C7905}"/>
              </a:ext>
            </a:extLst>
          </p:cNvPr>
          <p:cNvGrpSpPr/>
          <p:nvPr/>
        </p:nvGrpSpPr>
        <p:grpSpPr>
          <a:xfrm>
            <a:off x="570273" y="4599110"/>
            <a:ext cx="11051453" cy="2203535"/>
            <a:chOff x="639097" y="2349910"/>
            <a:chExt cx="11051453" cy="1654574"/>
          </a:xfrm>
        </p:grpSpPr>
        <p:sp>
          <p:nvSpPr>
            <p:cNvPr id="19" name="四角形: 角を丸くする 18">
              <a:extLst>
                <a:ext uri="{FF2B5EF4-FFF2-40B4-BE49-F238E27FC236}">
                  <a16:creationId xmlns:a16="http://schemas.microsoft.com/office/drawing/2014/main" id="{F5325885-ACED-090E-9B40-4C54C5A9D27F}"/>
                </a:ext>
              </a:extLst>
            </p:cNvPr>
            <p:cNvSpPr/>
            <p:nvPr/>
          </p:nvSpPr>
          <p:spPr>
            <a:xfrm>
              <a:off x="639097" y="2349910"/>
              <a:ext cx="11051453" cy="1530464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4E00AA47-9326-595E-81CC-72009C790CF5}"/>
                </a:ext>
              </a:extLst>
            </p:cNvPr>
            <p:cNvSpPr txBox="1"/>
            <p:nvPr/>
          </p:nvSpPr>
          <p:spPr>
            <a:xfrm>
              <a:off x="914398" y="2895199"/>
              <a:ext cx="10645714" cy="1109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/>
                <a:t> </a:t>
              </a:r>
              <a:r>
                <a:rPr lang="en-US" altLang="ja-JP" sz="1400" dirty="0">
                  <a:solidFill>
                    <a:srgbClr val="92D050"/>
                  </a:solidFill>
                </a:rPr>
                <a:t>// </a:t>
              </a:r>
              <a:r>
                <a:rPr lang="ja-JP" altLang="en-US" sz="1400" dirty="0">
                  <a:solidFill>
                    <a:srgbClr val="92D050"/>
                  </a:solidFill>
                </a:rPr>
                <a:t>残りの拍数を取得</a:t>
              </a:r>
            </a:p>
            <a:p>
              <a:r>
                <a:rPr lang="en-US" altLang="ja-JP" sz="1400" dirty="0"/>
                <a:t> </a:t>
              </a:r>
              <a:r>
                <a:rPr lang="en-US" altLang="ja-JP" sz="1400" dirty="0">
                  <a:solidFill>
                    <a:srgbClr val="FF3399"/>
                  </a:solidFill>
                </a:rPr>
                <a:t>return</a:t>
              </a:r>
              <a:r>
                <a:rPr lang="en-US" altLang="ja-JP" sz="1400" dirty="0"/>
                <a:t> </a:t>
              </a:r>
              <a:r>
                <a:rPr lang="en-US" altLang="ja-JP" sz="1400" dirty="0" err="1"/>
                <a:t>m_BeatRest</a:t>
              </a:r>
              <a:r>
                <a:rPr lang="en-US" altLang="ja-JP" sz="1400" dirty="0"/>
                <a:t> ;</a:t>
              </a:r>
            </a:p>
            <a:p>
              <a:endParaRPr lang="en-US" altLang="ja-JP" sz="1400" dirty="0">
                <a:solidFill>
                  <a:srgbClr val="92D050"/>
                </a:solidFill>
              </a:endParaRPr>
            </a:p>
            <a:p>
              <a:r>
                <a:rPr lang="en-US" altLang="ja-JP" sz="1400" dirty="0">
                  <a:solidFill>
                    <a:srgbClr val="92D050"/>
                  </a:solidFill>
                </a:rPr>
                <a:t>// </a:t>
              </a:r>
              <a:r>
                <a:rPr lang="ja-JP" altLang="en-US" sz="1400" dirty="0">
                  <a:solidFill>
                    <a:srgbClr val="92D050"/>
                  </a:solidFill>
                </a:rPr>
                <a:t>経過した拍数を取得</a:t>
              </a:r>
            </a:p>
            <a:p>
              <a:r>
                <a:rPr lang="en-US" altLang="ja-JP" sz="1600" dirty="0">
                  <a:solidFill>
                    <a:srgbClr val="FF3399"/>
                  </a:solidFill>
                </a:rPr>
                <a:t>return</a:t>
              </a:r>
              <a:r>
                <a:rPr lang="en-US" altLang="ja-JP" sz="1600" dirty="0"/>
                <a:t> </a:t>
              </a:r>
              <a:r>
                <a:rPr lang="en-US" altLang="ja-JP" sz="1600" dirty="0" err="1"/>
                <a:t>m_GameBeats</a:t>
              </a:r>
              <a:r>
                <a:rPr lang="en-US" altLang="ja-JP" sz="1600" dirty="0"/>
                <a:t> - </a:t>
              </a:r>
              <a:r>
                <a:rPr lang="en-US" altLang="ja-JP" sz="1600" dirty="0" err="1"/>
                <a:t>m_BeatRest</a:t>
              </a:r>
              <a:r>
                <a:rPr lang="en-US" altLang="ja-JP" sz="1600" dirty="0"/>
                <a:t> ;</a:t>
              </a:r>
              <a:r>
                <a:rPr lang="ja-JP" altLang="en-US" sz="1600" dirty="0"/>
                <a:t>　</a:t>
              </a:r>
              <a:r>
                <a:rPr lang="en-US" altLang="ja-JP" sz="1600" dirty="0">
                  <a:solidFill>
                    <a:srgbClr val="92D050"/>
                  </a:solidFill>
                </a:rPr>
                <a:t>// </a:t>
              </a:r>
              <a:r>
                <a:rPr lang="ja-JP" altLang="en-US" sz="1600" dirty="0">
                  <a:solidFill>
                    <a:srgbClr val="92D050"/>
                  </a:solidFill>
                </a:rPr>
                <a:t>上限の拍数 </a:t>
              </a:r>
              <a:r>
                <a:rPr lang="en-US" altLang="ja-JP" sz="1600" dirty="0">
                  <a:solidFill>
                    <a:srgbClr val="92D050"/>
                  </a:solidFill>
                </a:rPr>
                <a:t>– </a:t>
              </a:r>
              <a:r>
                <a:rPr lang="ja-JP" altLang="en-US" sz="1600" dirty="0">
                  <a:solidFill>
                    <a:srgbClr val="92D050"/>
                  </a:solidFill>
                </a:rPr>
                <a:t>残りの拍数 で算出</a:t>
              </a:r>
              <a:endParaRPr lang="en-US" altLang="ja-JP" sz="1600" dirty="0">
                <a:solidFill>
                  <a:srgbClr val="92D050"/>
                </a:solidFill>
              </a:endParaRPr>
            </a:p>
            <a:p>
              <a:endParaRPr kumimoji="1" lang="ja-JP" altLang="en-US" sz="1600" dirty="0"/>
            </a:p>
          </p:txBody>
        </p:sp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6E752F4-8440-F73A-B415-31E7B54CAF9B}"/>
              </a:ext>
            </a:extLst>
          </p:cNvPr>
          <p:cNvSpPr txBox="1"/>
          <p:nvPr/>
        </p:nvSpPr>
        <p:spPr>
          <a:xfrm>
            <a:off x="981259" y="4678985"/>
            <a:ext cx="949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設定した上限の拍数を基に「</a:t>
            </a:r>
            <a:r>
              <a:rPr kumimoji="1" lang="ja-JP" altLang="en-US" dirty="0">
                <a:solidFill>
                  <a:srgbClr val="FFC000"/>
                </a:solidFill>
              </a:rPr>
              <a:t>残り何拍</a:t>
            </a:r>
            <a:r>
              <a:rPr kumimoji="1" lang="ja-JP" altLang="en-US" dirty="0"/>
              <a:t>」「</a:t>
            </a:r>
            <a:r>
              <a:rPr kumimoji="1" lang="ja-JP" altLang="en-US" dirty="0">
                <a:solidFill>
                  <a:srgbClr val="FFC000"/>
                </a:solidFill>
              </a:rPr>
              <a:t>経過拍数</a:t>
            </a:r>
            <a:r>
              <a:rPr kumimoji="1" lang="ja-JP" altLang="en-US" dirty="0"/>
              <a:t>」の値を返す関数を作成しました。</a:t>
            </a:r>
            <a:endParaRPr kumimoji="1" lang="en-US" altLang="ja-JP" dirty="0"/>
          </a:p>
          <a:p>
            <a:r>
              <a:rPr kumimoji="1" lang="ja-JP" altLang="en-US" dirty="0"/>
              <a:t>値を参照時「どこを基準にするか」を</a:t>
            </a:r>
            <a:r>
              <a:rPr kumimoji="1" lang="ja-JP" altLang="en-US" dirty="0">
                <a:solidFill>
                  <a:srgbClr val="FFC000"/>
                </a:solidFill>
              </a:rPr>
              <a:t>直感的にコーディング</a:t>
            </a:r>
            <a:r>
              <a:rPr kumimoji="1" lang="ja-JP" altLang="en-US" dirty="0"/>
              <a:t>できるようにしました。</a:t>
            </a:r>
          </a:p>
        </p:txBody>
      </p:sp>
    </p:spTree>
    <p:extLst>
      <p:ext uri="{BB962C8B-B14F-4D97-AF65-F5344CB8AC3E}">
        <p14:creationId xmlns:p14="http://schemas.microsoft.com/office/powerpoint/2010/main" val="1159557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CAC03-6068-3D76-0531-28B0FD0F0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941F3B4-4E38-6591-A85E-9029DA38966C}"/>
              </a:ext>
            </a:extLst>
          </p:cNvPr>
          <p:cNvSpPr txBox="1"/>
          <p:nvPr/>
        </p:nvSpPr>
        <p:spPr>
          <a:xfrm>
            <a:off x="1443178" y="4481762"/>
            <a:ext cx="93056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描画基盤・表示制御</a:t>
            </a:r>
            <a:endParaRPr kumimoji="1" lang="ja-JP" altLang="en-US" sz="80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2" name="図 1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F4A57896-56D5-0F66-D586-B63CF997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975" t="26175" r="2786" b="45380"/>
          <a:stretch>
            <a:fillRect/>
          </a:stretch>
        </p:blipFill>
        <p:spPr>
          <a:xfrm>
            <a:off x="3355006" y="184650"/>
            <a:ext cx="5189226" cy="46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8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8284-8EA1-C945-0648-AE887628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5E7B06C-6B63-34FB-806E-CB41B1BDE386}"/>
              </a:ext>
            </a:extLst>
          </p:cNvPr>
          <p:cNvCxnSpPr>
            <a:cxnSpLocks/>
          </p:cNvCxnSpPr>
          <p:nvPr/>
        </p:nvCxnSpPr>
        <p:spPr>
          <a:xfrm>
            <a:off x="737419" y="845083"/>
            <a:ext cx="0" cy="67891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E4D385E-C2BC-26E9-BB5A-659E638EC30A}"/>
              </a:ext>
            </a:extLst>
          </p:cNvPr>
          <p:cNvSpPr txBox="1"/>
          <p:nvPr/>
        </p:nvSpPr>
        <p:spPr>
          <a:xfrm>
            <a:off x="1032387" y="830598"/>
            <a:ext cx="8091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技術的な挑戦と工夫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F0FDBA4-6CF7-C03F-1A91-F6C424B6E301}"/>
              </a:ext>
            </a:extLst>
          </p:cNvPr>
          <p:cNvSpPr txBox="1"/>
          <p:nvPr/>
        </p:nvSpPr>
        <p:spPr>
          <a:xfrm>
            <a:off x="1032388" y="1538484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描画基盤・表示制御</a:t>
            </a:r>
            <a:endParaRPr kumimoji="1" lang="ja-JP" altLang="en-US" sz="32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9CC28A1-9CFC-EF06-052D-CB16CC910D48}"/>
              </a:ext>
            </a:extLst>
          </p:cNvPr>
          <p:cNvSpPr txBox="1"/>
          <p:nvPr/>
        </p:nvSpPr>
        <p:spPr>
          <a:xfrm>
            <a:off x="316413" y="2208351"/>
            <a:ext cx="7767484" cy="245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ja-JP" altLang="en-US" sz="3600" b="1" dirty="0"/>
              <a:t>品質管理 ・ 保守性の作法</a:t>
            </a:r>
            <a:endParaRPr kumimoji="1" lang="en-US" altLang="ja-JP" sz="3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1" lang="en-US" altLang="ja-JP" sz="3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1" lang="en-US" altLang="ja-JP" sz="3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5D81A5D-848D-6756-1E9E-1145E1EC6FDA}"/>
              </a:ext>
            </a:extLst>
          </p:cNvPr>
          <p:cNvSpPr txBox="1"/>
          <p:nvPr/>
        </p:nvSpPr>
        <p:spPr>
          <a:xfrm>
            <a:off x="835742" y="3197797"/>
            <a:ext cx="11112418" cy="11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1600" dirty="0"/>
              <a:t>HLSL</a:t>
            </a:r>
            <a:r>
              <a:rPr lang="ja-JP" altLang="en-US" sz="1600" dirty="0"/>
              <a:t>は命名と責務を統一し、</a:t>
            </a:r>
            <a:r>
              <a:rPr lang="en-US" altLang="ja-JP" sz="1600" dirty="0"/>
              <a:t>C++</a:t>
            </a:r>
            <a:r>
              <a:rPr lang="ja-JP" altLang="en-US" sz="1600" dirty="0"/>
              <a:t>側の定数バッファと対応づけています。</a:t>
            </a:r>
            <a:br>
              <a:rPr lang="ja-JP" altLang="en-US" sz="1600" dirty="0"/>
            </a:br>
            <a:r>
              <a:rPr lang="ja-JP" altLang="en-US" sz="1600" dirty="0">
                <a:solidFill>
                  <a:srgbClr val="FFC000"/>
                </a:solidFill>
              </a:rPr>
              <a:t>シェーダ運用</a:t>
            </a:r>
            <a:r>
              <a:rPr lang="ja-JP" altLang="en-US" sz="1600" dirty="0"/>
              <a:t>の</a:t>
            </a:r>
            <a:r>
              <a:rPr lang="ja-JP" altLang="en-US" sz="1600" dirty="0">
                <a:solidFill>
                  <a:srgbClr val="FFC000"/>
                </a:solidFill>
              </a:rPr>
              <a:t>破綻</a:t>
            </a:r>
            <a:r>
              <a:rPr lang="ja-JP" altLang="en-US" sz="1600" dirty="0"/>
              <a:t>を防ぐ設計です。</a:t>
            </a:r>
            <a:endParaRPr lang="en-US" altLang="ja-JP" sz="1600" dirty="0"/>
          </a:p>
          <a:p>
            <a:pPr>
              <a:lnSpc>
                <a:spcPct val="150000"/>
              </a:lnSpc>
            </a:pPr>
            <a:r>
              <a:rPr lang="ja-JP" altLang="en-US" sz="1600" dirty="0"/>
              <a:t>同一フレームワークで扱えるよう、基盤側を先に設計しており、 </a:t>
            </a:r>
            <a:r>
              <a:rPr lang="en-US" altLang="ja-JP" sz="1600" dirty="0"/>
              <a:t>VS/PS/GS/CS </a:t>
            </a:r>
            <a:r>
              <a:rPr lang="ja-JP" altLang="en-US" sz="1600" dirty="0"/>
              <a:t>まで対応させています。</a:t>
            </a:r>
            <a:endParaRPr kumimoji="1" lang="ja-JP" altLang="en-US" sz="1600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7B53F1E-66FE-1BC2-E23F-C05BF55E577D}"/>
              </a:ext>
            </a:extLst>
          </p:cNvPr>
          <p:cNvGrpSpPr/>
          <p:nvPr/>
        </p:nvGrpSpPr>
        <p:grpSpPr>
          <a:xfrm>
            <a:off x="570273" y="4634153"/>
            <a:ext cx="11051453" cy="2038247"/>
            <a:chOff x="639097" y="2349910"/>
            <a:chExt cx="11051453" cy="1530464"/>
          </a:xfrm>
        </p:grpSpPr>
        <p:sp>
          <p:nvSpPr>
            <p:cNvPr id="10" name="四角形: 角を丸くする 9">
              <a:extLst>
                <a:ext uri="{FF2B5EF4-FFF2-40B4-BE49-F238E27FC236}">
                  <a16:creationId xmlns:a16="http://schemas.microsoft.com/office/drawing/2014/main" id="{208EBF17-684D-ED55-1EA0-6F8E71436022}"/>
                </a:ext>
              </a:extLst>
            </p:cNvPr>
            <p:cNvSpPr/>
            <p:nvPr/>
          </p:nvSpPr>
          <p:spPr>
            <a:xfrm>
              <a:off x="639097" y="2349910"/>
              <a:ext cx="11051453" cy="1530464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358AAAC-0A25-0FA2-6F3B-F2F0C643C5A9}"/>
                </a:ext>
              </a:extLst>
            </p:cNvPr>
            <p:cNvSpPr txBox="1"/>
            <p:nvPr/>
          </p:nvSpPr>
          <p:spPr>
            <a:xfrm>
              <a:off x="914398" y="2895199"/>
              <a:ext cx="10645714" cy="901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>
                  <a:solidFill>
                    <a:srgbClr val="FF3399"/>
                  </a:solidFill>
                </a:rPr>
                <a:t>return</a:t>
              </a:r>
              <a:r>
                <a:rPr lang="en-US" altLang="ja-JP" dirty="0"/>
                <a:t> (</a:t>
              </a:r>
              <a:r>
                <a:rPr lang="en-US" altLang="ja-JP" dirty="0" err="1"/>
                <a:t>m_HlslName.</a:t>
              </a:r>
              <a:r>
                <a:rPr lang="en-US" altLang="ja-JP" dirty="0" err="1">
                  <a:solidFill>
                    <a:srgbClr val="FFFF00"/>
                  </a:solidFill>
                </a:rPr>
                <a:t>rfind</a:t>
              </a:r>
              <a:r>
                <a:rPr lang="en-US" altLang="ja-JP" dirty="0"/>
                <a:t>( </a:t>
              </a:r>
              <a:r>
                <a:rPr lang="en-US" altLang="ja-JP" dirty="0">
                  <a:solidFill>
                    <a:srgbClr val="FFC000"/>
                  </a:solidFill>
                </a:rPr>
                <a:t>"VS_"</a:t>
              </a:r>
              <a:r>
                <a:rPr lang="en-US" altLang="ja-JP" dirty="0"/>
                <a:t>, 0) == 0)  ? </a:t>
              </a:r>
              <a:r>
                <a:rPr lang="en-US" altLang="ja-JP" dirty="0">
                  <a:solidFill>
                    <a:srgbClr val="00B0F0"/>
                  </a:solidFill>
                </a:rPr>
                <a:t>new</a:t>
              </a:r>
              <a:r>
                <a:rPr lang="en-US" altLang="ja-JP" dirty="0"/>
                <a:t> </a:t>
              </a:r>
              <a:r>
                <a:rPr lang="en-US" altLang="ja-JP" dirty="0" err="1">
                  <a:solidFill>
                    <a:srgbClr val="00CC99"/>
                  </a:solidFill>
                </a:rPr>
                <a:t>VertexShader</a:t>
              </a:r>
              <a:r>
                <a:rPr lang="en-US" altLang="ja-JP" dirty="0"/>
                <a:t>()     : </a:t>
              </a:r>
              <a:r>
                <a:rPr lang="en-US" altLang="ja-JP" dirty="0" err="1">
                  <a:solidFill>
                    <a:srgbClr val="00B0F0"/>
                  </a:solidFill>
                </a:rPr>
                <a:t>nullptr</a:t>
              </a:r>
              <a:r>
                <a:rPr lang="en-US" altLang="ja-JP" dirty="0"/>
                <a:t>;</a:t>
              </a:r>
            </a:p>
            <a:p>
              <a:r>
                <a:rPr lang="en-US" altLang="ja-JP" dirty="0">
                  <a:solidFill>
                    <a:srgbClr val="FF3399"/>
                  </a:solidFill>
                </a:rPr>
                <a:t>return</a:t>
              </a:r>
              <a:r>
                <a:rPr lang="en-US" altLang="ja-JP" dirty="0"/>
                <a:t> (</a:t>
              </a:r>
              <a:r>
                <a:rPr lang="en-US" altLang="ja-JP" dirty="0" err="1"/>
                <a:t>m_HlslName.</a:t>
              </a:r>
              <a:r>
                <a:rPr lang="en-US" altLang="ja-JP" dirty="0" err="1">
                  <a:solidFill>
                    <a:srgbClr val="FFFF00"/>
                  </a:solidFill>
                </a:rPr>
                <a:t>rfind</a:t>
              </a:r>
              <a:r>
                <a:rPr lang="en-US" altLang="ja-JP" dirty="0"/>
                <a:t>(</a:t>
              </a:r>
              <a:r>
                <a:rPr lang="en-US" altLang="ja-JP" dirty="0">
                  <a:solidFill>
                    <a:srgbClr val="FFC000"/>
                  </a:solidFill>
                </a:rPr>
                <a:t>“PS_”</a:t>
              </a:r>
              <a:r>
                <a:rPr lang="en-US" altLang="ja-JP" dirty="0"/>
                <a:t>, 0) == 0) ? </a:t>
              </a:r>
              <a:r>
                <a:rPr lang="en-US" altLang="ja-JP" dirty="0">
                  <a:solidFill>
                    <a:srgbClr val="00B0F0"/>
                  </a:solidFill>
                </a:rPr>
                <a:t>new</a:t>
              </a:r>
              <a:r>
                <a:rPr lang="en-US" altLang="ja-JP" dirty="0"/>
                <a:t> </a:t>
              </a:r>
              <a:r>
                <a:rPr lang="en-US" altLang="ja-JP" dirty="0" err="1">
                  <a:solidFill>
                    <a:srgbClr val="00CC99"/>
                  </a:solidFill>
                </a:rPr>
                <a:t>PixelShader</a:t>
              </a:r>
              <a:r>
                <a:rPr lang="en-US" altLang="ja-JP" dirty="0"/>
                <a:t>()   </a:t>
              </a:r>
              <a:r>
                <a:rPr lang="ja-JP" altLang="en-US" dirty="0"/>
                <a:t>     </a:t>
              </a:r>
              <a:r>
                <a:rPr lang="en-US" altLang="ja-JP" dirty="0"/>
                <a:t>: </a:t>
              </a:r>
              <a:r>
                <a:rPr lang="en-US" altLang="ja-JP" dirty="0" err="1">
                  <a:solidFill>
                    <a:srgbClr val="00B0F0"/>
                  </a:solidFill>
                </a:rPr>
                <a:t>nullptr</a:t>
              </a:r>
              <a:r>
                <a:rPr lang="en-US" altLang="ja-JP" dirty="0"/>
                <a:t>;</a:t>
              </a:r>
            </a:p>
            <a:p>
              <a:r>
                <a:rPr lang="en-US" altLang="ja-JP" dirty="0">
                  <a:solidFill>
                    <a:srgbClr val="FF3399"/>
                  </a:solidFill>
                </a:rPr>
                <a:t>return</a:t>
              </a:r>
              <a:r>
                <a:rPr lang="en-US" altLang="ja-JP" dirty="0"/>
                <a:t> (</a:t>
              </a:r>
              <a:r>
                <a:rPr lang="en-US" altLang="ja-JP" dirty="0" err="1"/>
                <a:t>m_HlslName.</a:t>
              </a:r>
              <a:r>
                <a:rPr lang="en-US" altLang="ja-JP" dirty="0" err="1">
                  <a:solidFill>
                    <a:srgbClr val="FFFF00"/>
                  </a:solidFill>
                </a:rPr>
                <a:t>rfind</a:t>
              </a:r>
              <a:r>
                <a:rPr lang="en-US" altLang="ja-JP" dirty="0"/>
                <a:t>( </a:t>
              </a:r>
              <a:r>
                <a:rPr lang="en-US" altLang="ja-JP" dirty="0">
                  <a:solidFill>
                    <a:srgbClr val="FFC000"/>
                  </a:solidFill>
                </a:rPr>
                <a:t>"GS_"</a:t>
              </a:r>
              <a:r>
                <a:rPr lang="en-US" altLang="ja-JP" dirty="0"/>
                <a:t>, 0) == 0)  ? </a:t>
              </a:r>
              <a:r>
                <a:rPr lang="en-US" altLang="ja-JP" dirty="0">
                  <a:solidFill>
                    <a:srgbClr val="00B0F0"/>
                  </a:solidFill>
                </a:rPr>
                <a:t>new</a:t>
              </a:r>
              <a:r>
                <a:rPr lang="en-US" altLang="ja-JP" dirty="0"/>
                <a:t> </a:t>
              </a:r>
              <a:r>
                <a:rPr lang="en-US" altLang="ja-JP" dirty="0" err="1">
                  <a:solidFill>
                    <a:srgbClr val="00CC99"/>
                  </a:solidFill>
                </a:rPr>
                <a:t>GeometryShader</a:t>
              </a:r>
              <a:r>
                <a:rPr lang="en-US" altLang="ja-JP" dirty="0"/>
                <a:t>() : </a:t>
              </a:r>
              <a:r>
                <a:rPr lang="en-US" altLang="ja-JP" dirty="0" err="1">
                  <a:solidFill>
                    <a:srgbClr val="00B0F0"/>
                  </a:solidFill>
                </a:rPr>
                <a:t>nullptr</a:t>
              </a:r>
              <a:r>
                <a:rPr lang="en-US" altLang="ja-JP" dirty="0"/>
                <a:t>;</a:t>
              </a:r>
            </a:p>
            <a:p>
              <a:r>
                <a:rPr lang="en-US" altLang="ja-JP" dirty="0">
                  <a:solidFill>
                    <a:srgbClr val="FF3399"/>
                  </a:solidFill>
                </a:rPr>
                <a:t>return</a:t>
              </a:r>
              <a:r>
                <a:rPr lang="en-US" altLang="ja-JP" dirty="0"/>
                <a:t> (</a:t>
              </a:r>
              <a:r>
                <a:rPr lang="en-US" altLang="ja-JP" dirty="0" err="1"/>
                <a:t>m_HlslName.</a:t>
              </a:r>
              <a:r>
                <a:rPr lang="en-US" altLang="ja-JP" dirty="0" err="1">
                  <a:solidFill>
                    <a:srgbClr val="FFFF00"/>
                  </a:solidFill>
                </a:rPr>
                <a:t>rfind</a:t>
              </a:r>
              <a:r>
                <a:rPr lang="en-US" altLang="ja-JP" dirty="0"/>
                <a:t>( </a:t>
              </a:r>
              <a:r>
                <a:rPr lang="en-US" altLang="ja-JP" dirty="0">
                  <a:solidFill>
                    <a:srgbClr val="FFC000"/>
                  </a:solidFill>
                </a:rPr>
                <a:t>"CS_"</a:t>
              </a:r>
              <a:r>
                <a:rPr lang="en-US" altLang="ja-JP" dirty="0"/>
                <a:t>, 0) == 0)  ? </a:t>
              </a:r>
              <a:r>
                <a:rPr lang="en-US" altLang="ja-JP" dirty="0">
                  <a:solidFill>
                    <a:srgbClr val="00B0F0"/>
                  </a:solidFill>
                </a:rPr>
                <a:t>new</a:t>
              </a:r>
              <a:r>
                <a:rPr lang="en-US" altLang="ja-JP" dirty="0"/>
                <a:t> </a:t>
              </a:r>
              <a:r>
                <a:rPr lang="en-US" altLang="ja-JP" dirty="0" err="1">
                  <a:solidFill>
                    <a:srgbClr val="00CC99"/>
                  </a:solidFill>
                </a:rPr>
                <a:t>ComputeShader</a:t>
              </a:r>
              <a:r>
                <a:rPr lang="en-US" altLang="ja-JP" dirty="0"/>
                <a:t>()  : </a:t>
              </a:r>
              <a:r>
                <a:rPr lang="en-US" altLang="ja-JP" dirty="0" err="1">
                  <a:solidFill>
                    <a:srgbClr val="00B0F0"/>
                  </a:solidFill>
                </a:rPr>
                <a:t>nullptr</a:t>
              </a:r>
              <a:r>
                <a:rPr lang="en-US" altLang="ja-JP" dirty="0"/>
                <a:t>;</a:t>
              </a:r>
              <a:endParaRPr kumimoji="1" lang="ja-JP" altLang="en-US" sz="1600" dirty="0"/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FA0049B-9C57-19E7-1C7A-C411080AF5DD}"/>
              </a:ext>
            </a:extLst>
          </p:cNvPr>
          <p:cNvSpPr txBox="1"/>
          <p:nvPr/>
        </p:nvSpPr>
        <p:spPr>
          <a:xfrm>
            <a:off x="845574" y="4852280"/>
            <a:ext cx="949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シェーダーステージを「命名規約」によって自動判別し、</a:t>
            </a:r>
            <a:r>
              <a:rPr lang="ja-JP" altLang="en-US" dirty="0">
                <a:solidFill>
                  <a:srgbClr val="FFC000"/>
                </a:solidFill>
              </a:rPr>
              <a:t>描画基盤側</a:t>
            </a:r>
            <a:r>
              <a:rPr lang="ja-JP" altLang="en-US" dirty="0"/>
              <a:t>で</a:t>
            </a:r>
            <a:r>
              <a:rPr lang="ja-JP" altLang="en-US" dirty="0">
                <a:solidFill>
                  <a:srgbClr val="FFC000"/>
                </a:solidFill>
              </a:rPr>
              <a:t>責務</a:t>
            </a:r>
            <a:r>
              <a:rPr lang="ja-JP" altLang="en-US" dirty="0"/>
              <a:t>を</a:t>
            </a:r>
            <a:r>
              <a:rPr lang="ja-JP" altLang="en-US" dirty="0">
                <a:solidFill>
                  <a:srgbClr val="FFC000"/>
                </a:solidFill>
              </a:rPr>
              <a:t>完結</a:t>
            </a:r>
            <a:r>
              <a:rPr lang="ja-JP" altLang="en-US" dirty="0"/>
              <a:t>させている設計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2889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34EA3-2790-4D28-C3CB-75C68ACB5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F1257C32-C31E-6F9B-9DB7-07EED8D7ABA8}"/>
              </a:ext>
            </a:extLst>
          </p:cNvPr>
          <p:cNvSpPr txBox="1">
            <a:spLocks/>
          </p:cNvSpPr>
          <p:nvPr/>
        </p:nvSpPr>
        <p:spPr>
          <a:xfrm>
            <a:off x="1774722" y="2714750"/>
            <a:ext cx="8642555" cy="14284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HGS創英角ﾎﾟｯﾌﾟ体" panose="040B0A00000000000000" pitchFamily="50" charset="-128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8000" dirty="0">
                <a:latin typeface="+mn-ea"/>
              </a:rPr>
              <a:t>今後の制作予定</a:t>
            </a:r>
            <a:endParaRPr lang="ja-JP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050972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16111137-0979-2938-82EC-DAC987F6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8683" y="1976284"/>
            <a:ext cx="6381136" cy="3372465"/>
          </a:xfrm>
        </p:spPr>
        <p:txBody>
          <a:bodyPr>
            <a:normAutofit/>
          </a:bodyPr>
          <a:lstStyle/>
          <a:p>
            <a:pPr algn="l"/>
            <a:br>
              <a:rPr lang="en-US" altLang="ja-JP" sz="4000" dirty="0">
                <a:latin typeface="+mn-ea"/>
                <a:ea typeface="+mn-ea"/>
              </a:rPr>
            </a:br>
            <a:br>
              <a:rPr lang="en-US" altLang="ja-JP" sz="1600" dirty="0">
                <a:latin typeface="+mn-ea"/>
                <a:ea typeface="+mn-ea"/>
              </a:rPr>
            </a:br>
            <a:r>
              <a:rPr lang="ja-JP" altLang="en-US" sz="4000" dirty="0">
                <a:latin typeface="+mn-ea"/>
                <a:ea typeface="+mn-ea"/>
              </a:rPr>
              <a:t>・作品概要と制作背景</a:t>
            </a:r>
            <a:br>
              <a:rPr lang="en-US" altLang="ja-JP" sz="4000" dirty="0">
                <a:latin typeface="+mn-ea"/>
                <a:ea typeface="+mn-ea"/>
              </a:rPr>
            </a:br>
            <a:br>
              <a:rPr lang="en-US" altLang="ja-JP" sz="1600" dirty="0">
                <a:latin typeface="+mn-ea"/>
                <a:ea typeface="+mn-ea"/>
              </a:rPr>
            </a:br>
            <a:r>
              <a:rPr lang="ja-JP" altLang="en-US" sz="4000" dirty="0">
                <a:latin typeface="+mn-ea"/>
                <a:ea typeface="+mn-ea"/>
              </a:rPr>
              <a:t>・技術的な挑戦と工夫</a:t>
            </a:r>
            <a:br>
              <a:rPr lang="en-US" altLang="ja-JP" sz="4000" dirty="0">
                <a:latin typeface="+mn-ea"/>
                <a:ea typeface="+mn-ea"/>
              </a:rPr>
            </a:br>
            <a:br>
              <a:rPr lang="en-US" altLang="ja-JP" sz="1600" dirty="0">
                <a:latin typeface="+mn-ea"/>
                <a:ea typeface="+mn-ea"/>
              </a:rPr>
            </a:br>
            <a:r>
              <a:rPr lang="ja-JP" altLang="en-US" dirty="0">
                <a:latin typeface="+mn-ea"/>
                <a:ea typeface="+mn-ea"/>
              </a:rPr>
              <a:t>・</a:t>
            </a:r>
            <a:r>
              <a:rPr lang="ja-JP" altLang="en-US" sz="4000" dirty="0">
                <a:latin typeface="+mn-ea"/>
                <a:ea typeface="+mn-ea"/>
              </a:rPr>
              <a:t>今後の制作予定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1CB576E6-175C-753E-F5F1-29EE07522196}"/>
              </a:ext>
            </a:extLst>
          </p:cNvPr>
          <p:cNvSpPr txBox="1">
            <a:spLocks/>
          </p:cNvSpPr>
          <p:nvPr/>
        </p:nvSpPr>
        <p:spPr>
          <a:xfrm>
            <a:off x="4080388" y="1262034"/>
            <a:ext cx="8642555" cy="14284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HGS創英角ﾎﾟｯﾌﾟ体" panose="040B0A00000000000000" pitchFamily="50" charset="-128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8000" dirty="0">
                <a:solidFill>
                  <a:schemeClr val="tx1"/>
                </a:solidFill>
                <a:latin typeface="+mj-ea"/>
                <a:ea typeface="+mj-ea"/>
              </a:rPr>
              <a:t>目次</a:t>
            </a:r>
            <a:endParaRPr lang="en-US" altLang="ja-JP" sz="8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28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582DD-B4CA-9170-656F-FA41E894A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2357CE2A-A2F5-305C-808B-5678BEDC9BBF}"/>
              </a:ext>
            </a:extLst>
          </p:cNvPr>
          <p:cNvCxnSpPr>
            <a:cxnSpLocks/>
          </p:cNvCxnSpPr>
          <p:nvPr/>
        </p:nvCxnSpPr>
        <p:spPr>
          <a:xfrm>
            <a:off x="737419" y="845083"/>
            <a:ext cx="0" cy="67891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F281BD2-DEE0-0560-8EF6-03BE0F63A54A}"/>
              </a:ext>
            </a:extLst>
          </p:cNvPr>
          <p:cNvSpPr txBox="1"/>
          <p:nvPr/>
        </p:nvSpPr>
        <p:spPr>
          <a:xfrm>
            <a:off x="1032387" y="830598"/>
            <a:ext cx="8091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+mn-ea"/>
              </a:rPr>
              <a:t>今後の制作予定</a:t>
            </a:r>
            <a:endParaRPr kumimoji="1" lang="ja-JP" altLang="en-US" sz="4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3965C1-B734-405E-B04A-5A34E7E349CB}"/>
              </a:ext>
            </a:extLst>
          </p:cNvPr>
          <p:cNvSpPr txBox="1"/>
          <p:nvPr/>
        </p:nvSpPr>
        <p:spPr>
          <a:xfrm>
            <a:off x="639097" y="2442951"/>
            <a:ext cx="9891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・ 作成したテンポ基盤を用いたミニゲームの追加</a:t>
            </a:r>
            <a:endParaRPr kumimoji="1" lang="en-US" altLang="ja-JP" sz="3600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D4545FA-6593-C014-B476-7A5AB11DD859}"/>
              </a:ext>
            </a:extLst>
          </p:cNvPr>
          <p:cNvSpPr txBox="1"/>
          <p:nvPr/>
        </p:nvSpPr>
        <p:spPr>
          <a:xfrm>
            <a:off x="1484671" y="3657764"/>
            <a:ext cx="92226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2</a:t>
            </a:r>
            <a:r>
              <a:rPr lang="ja-JP" altLang="en-US" sz="2800" dirty="0"/>
              <a:t>月</a:t>
            </a:r>
            <a:r>
              <a:rPr lang="en-US" altLang="ja-JP" sz="2800" dirty="0"/>
              <a:t>10</a:t>
            </a:r>
            <a:r>
              <a:rPr lang="ja-JP" altLang="en-US" sz="2800" dirty="0"/>
              <a:t>日を最終期限とし、</a:t>
            </a:r>
            <a:endParaRPr lang="en-US" altLang="ja-JP" sz="2800" dirty="0"/>
          </a:p>
          <a:p>
            <a:r>
              <a:rPr lang="ja-JP" altLang="en-US" sz="2800" dirty="0"/>
              <a:t>既存のテンポ制御基盤を活かしたミニゲームを追加します。</a:t>
            </a:r>
            <a:br>
              <a:rPr lang="ja-JP" altLang="en-US" sz="2800" dirty="0"/>
            </a:br>
            <a:r>
              <a:rPr lang="ja-JP" altLang="en-US" sz="2800" dirty="0"/>
              <a:t>ゲームとしての完成度向上を目的としています。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17502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2B80F-4F4B-55E8-F785-91EC0385C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1BD7FE1B-1BCC-2CD3-DD3C-9094A6588511}"/>
              </a:ext>
            </a:extLst>
          </p:cNvPr>
          <p:cNvSpPr txBox="1">
            <a:spLocks/>
          </p:cNvSpPr>
          <p:nvPr/>
        </p:nvSpPr>
        <p:spPr>
          <a:xfrm>
            <a:off x="1106128" y="1456221"/>
            <a:ext cx="10515601" cy="35189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HGS創英角ﾎﾟｯﾌﾟ体" panose="040B0A00000000000000" pitchFamily="50" charset="-128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l"/>
            <a:r>
              <a:rPr lang="ja-JP" altLang="en-US" sz="4400" dirty="0">
                <a:latin typeface="+mn-ea"/>
              </a:rPr>
              <a:t>ご覧いただきありがとうございました</a:t>
            </a:r>
            <a:r>
              <a:rPr lang="ja-JP" altLang="en-US" sz="8000" dirty="0">
                <a:latin typeface="+mn-ea"/>
              </a:rPr>
              <a:t>。</a:t>
            </a:r>
            <a:endParaRPr lang="ja-JP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63616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85272-58D0-486C-CE0A-77EFFFE09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F494DE9B-0944-CD4E-9314-AFB99E21B1A1}"/>
              </a:ext>
            </a:extLst>
          </p:cNvPr>
          <p:cNvSpPr txBox="1">
            <a:spLocks/>
          </p:cNvSpPr>
          <p:nvPr/>
        </p:nvSpPr>
        <p:spPr>
          <a:xfrm>
            <a:off x="1774722" y="2714750"/>
            <a:ext cx="8642555" cy="14284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HGS創英角ﾎﾟｯﾌﾟ体" panose="040B0A00000000000000" pitchFamily="50" charset="-128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8000" dirty="0">
                <a:solidFill>
                  <a:schemeClr val="tx1"/>
                </a:solidFill>
                <a:latin typeface="+mj-ea"/>
                <a:ea typeface="+mj-ea"/>
              </a:rPr>
              <a:t>作品概要と制作背景</a:t>
            </a:r>
            <a:endParaRPr lang="en-US" altLang="ja-JP" sz="8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8128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EA706-91A0-264F-5435-162C939F8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AC04273-F806-A245-7F35-820B225AD5A2}"/>
              </a:ext>
            </a:extLst>
          </p:cNvPr>
          <p:cNvCxnSpPr>
            <a:cxnSpLocks/>
          </p:cNvCxnSpPr>
          <p:nvPr/>
        </p:nvCxnSpPr>
        <p:spPr>
          <a:xfrm>
            <a:off x="737419" y="845083"/>
            <a:ext cx="0" cy="67891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5CF5F7D-69D9-71B6-79B1-0DAF4EECE698}"/>
              </a:ext>
            </a:extLst>
          </p:cNvPr>
          <p:cNvSpPr txBox="1"/>
          <p:nvPr/>
        </p:nvSpPr>
        <p:spPr>
          <a:xfrm>
            <a:off x="1032387" y="830598"/>
            <a:ext cx="8091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+mj-ea"/>
              </a:rPr>
              <a:t>作品概要と制作背景</a:t>
            </a:r>
            <a:endParaRPr lang="en-US" altLang="ja-JP" sz="4000" dirty="0">
              <a:latin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FAB04FE-D1B1-38B4-D3F8-36139A4029F0}"/>
              </a:ext>
            </a:extLst>
          </p:cNvPr>
          <p:cNvSpPr txBox="1"/>
          <p:nvPr/>
        </p:nvSpPr>
        <p:spPr>
          <a:xfrm>
            <a:off x="914400" y="1858297"/>
            <a:ext cx="10697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この作品は出されたお題を次々クリアしていく</a:t>
            </a:r>
            <a:r>
              <a:rPr kumimoji="1" lang="en-US" altLang="ja-JP" dirty="0"/>
              <a:t>2D</a:t>
            </a:r>
            <a:r>
              <a:rPr kumimoji="1" lang="ja-JP" altLang="en-US" dirty="0"/>
              <a:t>のミニゲームアクションです。</a:t>
            </a:r>
            <a:endParaRPr kumimoji="1" lang="en-US" altLang="ja-JP" dirty="0"/>
          </a:p>
          <a:p>
            <a:r>
              <a:rPr kumimoji="1" lang="ja-JP" altLang="en-US" dirty="0"/>
              <a:t>代表的な作品である  「メイドインワリオ」  の分析を行い、技術的な挑戦と独自的な工夫を凝らし、没入感の高いゲーム体験を目指しました。</a:t>
            </a:r>
          </a:p>
        </p:txBody>
      </p:sp>
      <p:pic>
        <p:nvPicPr>
          <p:cNvPr id="10" name="図 9" descr="人, 座る, 屋内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58AE962-148F-E44E-B31A-91311F55E2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14"/>
          <a:stretch>
            <a:fillRect/>
          </a:stretch>
        </p:blipFill>
        <p:spPr>
          <a:xfrm>
            <a:off x="8199849" y="4953647"/>
            <a:ext cx="2730017" cy="1537578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8" name="図 7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BA31B4F4-84C9-0F01-AAED-57C4FD1631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60"/>
          <a:stretch>
            <a:fillRect/>
          </a:stretch>
        </p:blipFill>
        <p:spPr>
          <a:xfrm>
            <a:off x="8849106" y="3429000"/>
            <a:ext cx="2730017" cy="1524647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1F8D7CA-27ED-2ECC-C3A7-0A56EE3A4EA3}"/>
              </a:ext>
            </a:extLst>
          </p:cNvPr>
          <p:cNvSpPr txBox="1"/>
          <p:nvPr/>
        </p:nvSpPr>
        <p:spPr>
          <a:xfrm>
            <a:off x="914400" y="3460818"/>
            <a:ext cx="312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制作期間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58A860D-D1E5-2004-CF33-BDFFC605B5E9}"/>
              </a:ext>
            </a:extLst>
          </p:cNvPr>
          <p:cNvSpPr txBox="1"/>
          <p:nvPr/>
        </p:nvSpPr>
        <p:spPr>
          <a:xfrm>
            <a:off x="1032387" y="3867637"/>
            <a:ext cx="3202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chemeClr val="tx1">
                    <a:lumMod val="85000"/>
                  </a:schemeClr>
                </a:solidFill>
              </a:rPr>
              <a:t>2025</a:t>
            </a:r>
            <a:r>
              <a:rPr kumimoji="1" lang="ja-JP" altLang="en-US" sz="1400" dirty="0">
                <a:solidFill>
                  <a:schemeClr val="tx1">
                    <a:lumMod val="85000"/>
                  </a:schemeClr>
                </a:solidFill>
              </a:rPr>
              <a:t>年</a:t>
            </a:r>
            <a:r>
              <a:rPr kumimoji="1" lang="en-US" altLang="ja-JP" sz="1400" dirty="0">
                <a:solidFill>
                  <a:schemeClr val="tx1">
                    <a:lumMod val="85000"/>
                  </a:schemeClr>
                </a:solidFill>
              </a:rPr>
              <a:t>10</a:t>
            </a:r>
            <a:r>
              <a:rPr kumimoji="1" lang="ja-JP" altLang="en-US" sz="1400" dirty="0">
                <a:solidFill>
                  <a:schemeClr val="tx1">
                    <a:lumMod val="85000"/>
                  </a:schemeClr>
                </a:solidFill>
              </a:rPr>
              <a:t>月</a:t>
            </a:r>
            <a:r>
              <a:rPr kumimoji="1" lang="en-US" altLang="ja-JP" sz="14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kumimoji="1" lang="ja-JP" altLang="en-US" sz="1400" dirty="0">
                <a:solidFill>
                  <a:schemeClr val="tx1">
                    <a:lumMod val="85000"/>
                  </a:schemeClr>
                </a:solidFill>
              </a:rPr>
              <a:t>～ </a:t>
            </a:r>
            <a:r>
              <a:rPr kumimoji="1" lang="en-US" altLang="ja-JP" sz="1400" dirty="0">
                <a:solidFill>
                  <a:schemeClr val="tx1">
                    <a:lumMod val="85000"/>
                  </a:schemeClr>
                </a:solidFill>
              </a:rPr>
              <a:t>2026</a:t>
            </a:r>
            <a:r>
              <a:rPr kumimoji="1" lang="ja-JP" altLang="en-US" sz="1400" dirty="0">
                <a:solidFill>
                  <a:schemeClr val="tx1">
                    <a:lumMod val="85000"/>
                  </a:schemeClr>
                </a:solidFill>
              </a:rPr>
              <a:t>年</a:t>
            </a:r>
            <a:r>
              <a:rPr kumimoji="1" lang="en-US" altLang="ja-JP" sz="1400" dirty="0">
                <a:solidFill>
                  <a:schemeClr val="tx1">
                    <a:lumMod val="85000"/>
                  </a:schemeClr>
                </a:solidFill>
              </a:rPr>
              <a:t>1</a:t>
            </a:r>
            <a:r>
              <a:rPr kumimoji="1" lang="ja-JP" altLang="en-US" sz="1400" dirty="0">
                <a:solidFill>
                  <a:schemeClr val="tx1">
                    <a:lumMod val="85000"/>
                  </a:schemeClr>
                </a:solidFill>
              </a:rPr>
              <a:t>月 約</a:t>
            </a:r>
            <a:r>
              <a:rPr kumimoji="1" lang="en-US" altLang="ja-JP" sz="14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kumimoji="1" lang="ja-JP" altLang="en-US" sz="1400" dirty="0">
                <a:solidFill>
                  <a:schemeClr val="tx1">
                    <a:lumMod val="85000"/>
                  </a:schemeClr>
                </a:solidFill>
              </a:rPr>
              <a:t>ヶ月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FD5EFD8-8F23-E075-7EC6-AA7B09626C20}"/>
              </a:ext>
            </a:extLst>
          </p:cNvPr>
          <p:cNvSpPr txBox="1"/>
          <p:nvPr/>
        </p:nvSpPr>
        <p:spPr>
          <a:xfrm>
            <a:off x="914400" y="4892092"/>
            <a:ext cx="312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制作の狙い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4A309C6-179F-72D4-5C77-B54B6B83F292}"/>
              </a:ext>
            </a:extLst>
          </p:cNvPr>
          <p:cNvSpPr txBox="1"/>
          <p:nvPr/>
        </p:nvSpPr>
        <p:spPr>
          <a:xfrm>
            <a:off x="1032387" y="5324388"/>
            <a:ext cx="3946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chemeClr val="tx1">
                    <a:lumMod val="85000"/>
                  </a:schemeClr>
                </a:solidFill>
              </a:rPr>
              <a:t>反射で遊ばせる没入感</a:t>
            </a:r>
            <a:endParaRPr kumimoji="1" lang="en-US" altLang="ja-JP" sz="14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kumimoji="1" lang="ja-JP" altLang="en-US" sz="1400" dirty="0">
                <a:solidFill>
                  <a:schemeClr val="tx1">
                    <a:lumMod val="85000"/>
                  </a:schemeClr>
                </a:solidFill>
              </a:rPr>
              <a:t>保守性の高いアセット管理</a:t>
            </a:r>
            <a:br>
              <a:rPr kumimoji="1" lang="en-US" altLang="ja-JP" sz="1400" dirty="0">
                <a:solidFill>
                  <a:schemeClr val="tx1">
                    <a:lumMod val="85000"/>
                  </a:schemeClr>
                </a:solidFill>
              </a:rPr>
            </a:br>
            <a:r>
              <a:rPr kumimoji="1" lang="ja-JP" altLang="en-US" sz="1400" dirty="0">
                <a:solidFill>
                  <a:schemeClr val="tx1">
                    <a:lumMod val="85000"/>
                  </a:schemeClr>
                </a:solidFill>
              </a:rPr>
              <a:t>拡張に強いシーンフロー設計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6694696-E147-560D-2CFF-F6DB04F10B09}"/>
              </a:ext>
            </a:extLst>
          </p:cNvPr>
          <p:cNvSpPr txBox="1"/>
          <p:nvPr/>
        </p:nvSpPr>
        <p:spPr>
          <a:xfrm>
            <a:off x="5529012" y="3482926"/>
            <a:ext cx="312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基本操作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1B153A6-E6BE-1FB9-CEA9-3AF2C0457E5F}"/>
              </a:ext>
            </a:extLst>
          </p:cNvPr>
          <p:cNvSpPr txBox="1"/>
          <p:nvPr/>
        </p:nvSpPr>
        <p:spPr>
          <a:xfrm>
            <a:off x="5658435" y="3846583"/>
            <a:ext cx="3202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chemeClr val="tx1">
                    <a:lumMod val="85000"/>
                  </a:schemeClr>
                </a:solidFill>
              </a:rPr>
              <a:t>左クリック 　</a:t>
            </a:r>
            <a:r>
              <a:rPr kumimoji="1" lang="en-US" altLang="ja-JP" sz="1400" dirty="0">
                <a:solidFill>
                  <a:schemeClr val="tx1">
                    <a:lumMod val="85000"/>
                  </a:schemeClr>
                </a:solidFill>
              </a:rPr>
              <a:t>: </a:t>
            </a:r>
            <a:r>
              <a:rPr kumimoji="1" lang="ja-JP" altLang="en-US" sz="1400" dirty="0">
                <a:solidFill>
                  <a:schemeClr val="tx1">
                    <a:lumMod val="85000"/>
                  </a:schemeClr>
                </a:solidFill>
              </a:rPr>
              <a:t>アクション</a:t>
            </a:r>
            <a:endParaRPr kumimoji="1" lang="en-US" altLang="ja-JP" sz="14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kumimoji="1" lang="ja-JP" altLang="en-US" sz="1400" dirty="0">
                <a:solidFill>
                  <a:schemeClr val="tx1">
                    <a:lumMod val="85000"/>
                  </a:schemeClr>
                </a:solidFill>
              </a:rPr>
              <a:t>マウス移動 </a:t>
            </a:r>
            <a:r>
              <a:rPr kumimoji="1" lang="en-US" altLang="ja-JP" sz="1400" dirty="0">
                <a:solidFill>
                  <a:schemeClr val="tx1">
                    <a:lumMod val="85000"/>
                  </a:schemeClr>
                </a:solidFill>
              </a:rPr>
              <a:t>: </a:t>
            </a:r>
            <a:r>
              <a:rPr kumimoji="1" lang="ja-JP" altLang="en-US" sz="1400" dirty="0">
                <a:solidFill>
                  <a:schemeClr val="tx1">
                    <a:lumMod val="85000"/>
                  </a:schemeClr>
                </a:solidFill>
              </a:rPr>
              <a:t>移動</a:t>
            </a:r>
          </a:p>
        </p:txBody>
      </p:sp>
      <p:pic>
        <p:nvPicPr>
          <p:cNvPr id="18" name="図 17" descr="ロゴ&#10;&#10;AI 生成コンテンツは誤りを含む可能性があります。">
            <a:extLst>
              <a:ext uri="{FF2B5EF4-FFF2-40B4-BE49-F238E27FC236}">
                <a16:creationId xmlns:a16="http://schemas.microsoft.com/office/drawing/2014/main" id="{850B5051-09BF-4608-7191-41307333BB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394" t="27516" r="66474" b="41510"/>
          <a:stretch>
            <a:fillRect/>
          </a:stretch>
        </p:blipFill>
        <p:spPr>
          <a:xfrm>
            <a:off x="-35846" y="3460818"/>
            <a:ext cx="1189626" cy="703457"/>
          </a:xfrm>
          <a:prstGeom prst="rect">
            <a:avLst/>
          </a:prstGeom>
        </p:spPr>
      </p:pic>
      <p:pic>
        <p:nvPicPr>
          <p:cNvPr id="19" name="図 18" descr="ロゴ&#10;&#10;AI 生成コンテンツは誤りを含む可能性があります。">
            <a:extLst>
              <a:ext uri="{FF2B5EF4-FFF2-40B4-BE49-F238E27FC236}">
                <a16:creationId xmlns:a16="http://schemas.microsoft.com/office/drawing/2014/main" id="{F525EE06-9833-CBB3-74D0-780281231B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102" t="17380" r="35468" b="39108"/>
          <a:stretch>
            <a:fillRect/>
          </a:stretch>
        </p:blipFill>
        <p:spPr>
          <a:xfrm>
            <a:off x="4587695" y="3250166"/>
            <a:ext cx="1070740" cy="988212"/>
          </a:xfrm>
          <a:prstGeom prst="rect">
            <a:avLst/>
          </a:prstGeom>
        </p:spPr>
      </p:pic>
      <p:pic>
        <p:nvPicPr>
          <p:cNvPr id="20" name="図 19" descr="ロゴ&#10;&#10;AI 生成コンテンツは誤りを含む可能性があります。">
            <a:extLst>
              <a:ext uri="{FF2B5EF4-FFF2-40B4-BE49-F238E27FC236}">
                <a16:creationId xmlns:a16="http://schemas.microsoft.com/office/drawing/2014/main" id="{A587B364-28C6-5441-71D5-DBE9CC05EF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900" t="25966" r="1394" b="40305"/>
          <a:stretch>
            <a:fillRect/>
          </a:stretch>
        </p:blipFill>
        <p:spPr>
          <a:xfrm>
            <a:off x="0" y="5076758"/>
            <a:ext cx="1011998" cy="76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08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11964-497D-9A4D-C8D7-AC6723623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3BE2FF03-025E-6F7D-3B4E-45E3B33DF46D}"/>
              </a:ext>
            </a:extLst>
          </p:cNvPr>
          <p:cNvSpPr txBox="1">
            <a:spLocks/>
          </p:cNvSpPr>
          <p:nvPr/>
        </p:nvSpPr>
        <p:spPr>
          <a:xfrm>
            <a:off x="1774722" y="2714750"/>
            <a:ext cx="8642555" cy="14284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HGS創英角ﾎﾟｯﾌﾟ体" panose="040B0A00000000000000" pitchFamily="50" charset="-128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8000" dirty="0"/>
              <a:t>技術的な挑戦と工夫</a:t>
            </a:r>
          </a:p>
        </p:txBody>
      </p:sp>
    </p:spTree>
    <p:extLst>
      <p:ext uri="{BB962C8B-B14F-4D97-AF65-F5344CB8AC3E}">
        <p14:creationId xmlns:p14="http://schemas.microsoft.com/office/powerpoint/2010/main" val="30900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FEB41-0E05-2313-62B4-808356B20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EC71053-86C1-A720-928A-041F36B68F1C}"/>
              </a:ext>
            </a:extLst>
          </p:cNvPr>
          <p:cNvCxnSpPr>
            <a:cxnSpLocks/>
          </p:cNvCxnSpPr>
          <p:nvPr/>
        </p:nvCxnSpPr>
        <p:spPr>
          <a:xfrm>
            <a:off x="737419" y="845083"/>
            <a:ext cx="0" cy="67891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9BBAA29-2FB8-3BDF-3C33-AC11DCE6BAC3}"/>
              </a:ext>
            </a:extLst>
          </p:cNvPr>
          <p:cNvSpPr txBox="1"/>
          <p:nvPr/>
        </p:nvSpPr>
        <p:spPr>
          <a:xfrm>
            <a:off x="1032387" y="830598"/>
            <a:ext cx="8091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技術的な挑戦と工夫</a:t>
            </a:r>
          </a:p>
        </p:txBody>
      </p:sp>
      <p:pic>
        <p:nvPicPr>
          <p:cNvPr id="7" name="図 6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614EA44C-8520-CBBE-30A2-9A4D11274C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175" r="74640" b="45380"/>
          <a:stretch>
            <a:fillRect/>
          </a:stretch>
        </p:blipFill>
        <p:spPr>
          <a:xfrm>
            <a:off x="-110324" y="1781314"/>
            <a:ext cx="3147864" cy="235380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EABCCFB-8E3A-CF6A-EDED-7E7E1FB357D7}"/>
              </a:ext>
            </a:extLst>
          </p:cNvPr>
          <p:cNvSpPr txBox="1"/>
          <p:nvPr/>
        </p:nvSpPr>
        <p:spPr>
          <a:xfrm>
            <a:off x="213358" y="4235945"/>
            <a:ext cx="3147864" cy="1361069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ja-JP" altLang="en-US" sz="1400" dirty="0"/>
              <a:t>債務分離アーキテクチャ</a:t>
            </a:r>
            <a:endParaRPr kumimoji="1" lang="en-US" altLang="ja-JP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ja-JP" sz="1400" dirty="0"/>
              <a:t>Scene</a:t>
            </a:r>
            <a:r>
              <a:rPr kumimoji="1" lang="ja-JP" altLang="en-US" sz="1400" dirty="0"/>
              <a:t>スタックによるフロー管理</a:t>
            </a:r>
            <a:endParaRPr kumimoji="1" lang="en-US" altLang="ja-JP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ja-JP" altLang="en-US" sz="1400" dirty="0"/>
              <a:t>リソース管理の明確な分離</a:t>
            </a:r>
            <a:endParaRPr kumimoji="1" lang="en-US" altLang="ja-JP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ja-JP" altLang="en-US" sz="1400" dirty="0"/>
              <a:t>型安全なオブジェクト生成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4DB2BA4-C373-992C-28B3-C3CD9C1A74A2}"/>
              </a:ext>
            </a:extLst>
          </p:cNvPr>
          <p:cNvSpPr txBox="1"/>
          <p:nvPr/>
        </p:nvSpPr>
        <p:spPr>
          <a:xfrm>
            <a:off x="3201829" y="4241809"/>
            <a:ext cx="3147864" cy="1361069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ja-JP" sz="1400" dirty="0"/>
              <a:t>DX11</a:t>
            </a:r>
            <a:r>
              <a:rPr kumimoji="1" lang="ja-JP" altLang="en-US" sz="1400" dirty="0"/>
              <a:t>描画基盤自前構築</a:t>
            </a:r>
            <a:endParaRPr kumimoji="1" lang="en-US" altLang="ja-JP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ja-JP" altLang="en-US" sz="1400" dirty="0"/>
              <a:t>オフスクリーン描画パス整理</a:t>
            </a:r>
            <a:endParaRPr kumimoji="1" lang="en-US" altLang="ja-JP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ja-JP" altLang="en-US" sz="1400" dirty="0"/>
              <a:t>リソースキャッシュ管理</a:t>
            </a:r>
            <a:endParaRPr kumimoji="1" lang="en-US" altLang="ja-JP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ja-JP" altLang="en-US" sz="1400" dirty="0"/>
              <a:t>フレーム非依存の時間制御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1D1BD53-16DE-34DF-B9FD-CBBE08CC3F03}"/>
              </a:ext>
            </a:extLst>
          </p:cNvPr>
          <p:cNvSpPr txBox="1"/>
          <p:nvPr/>
        </p:nvSpPr>
        <p:spPr>
          <a:xfrm>
            <a:off x="6730583" y="4262904"/>
            <a:ext cx="3147864" cy="1361069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ja-JP" altLang="en-US" sz="1400" dirty="0"/>
              <a:t>デバッグ</a:t>
            </a:r>
            <a:r>
              <a:rPr kumimoji="1" lang="en-US" altLang="ja-JP" sz="1400" dirty="0"/>
              <a:t>UI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ja-JP" sz="1400" dirty="0"/>
              <a:t>UI</a:t>
            </a:r>
            <a:r>
              <a:rPr kumimoji="1" lang="ja-JP" altLang="en-US" sz="1400" dirty="0"/>
              <a:t>合成設計</a:t>
            </a:r>
            <a:endParaRPr kumimoji="1" lang="en-US" altLang="ja-JP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ja-JP" altLang="en-US" sz="1400" dirty="0"/>
              <a:t>入力統合</a:t>
            </a:r>
            <a:endParaRPr kumimoji="1" lang="en-US" altLang="ja-JP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ja-JP" altLang="en-US" sz="1400" dirty="0"/>
              <a:t>テンポ制御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E2C4ADE-C1DA-D3F3-D129-ED977A24C39C}"/>
              </a:ext>
            </a:extLst>
          </p:cNvPr>
          <p:cNvSpPr txBox="1"/>
          <p:nvPr/>
        </p:nvSpPr>
        <p:spPr>
          <a:xfrm>
            <a:off x="9435466" y="4262904"/>
            <a:ext cx="3147864" cy="391573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ja-JP" altLang="en-US" sz="1400" b="1" dirty="0"/>
              <a:t>品質管理 ・ 保守性の作法</a:t>
            </a:r>
            <a:endParaRPr kumimoji="1" lang="en-US" altLang="ja-JP" sz="1400" dirty="0"/>
          </a:p>
        </p:txBody>
      </p:sp>
      <p:pic>
        <p:nvPicPr>
          <p:cNvPr id="21" name="図 20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B1CBC1C8-4D14-A73D-72B1-02EB719E03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975" t="26175" r="2786" b="45380"/>
          <a:stretch>
            <a:fillRect/>
          </a:stretch>
        </p:blipFill>
        <p:spPr>
          <a:xfrm>
            <a:off x="8998723" y="1600496"/>
            <a:ext cx="2636051" cy="2353806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427E5F2-0BE7-D16B-FFBF-3D9333C416DA}"/>
              </a:ext>
            </a:extLst>
          </p:cNvPr>
          <p:cNvSpPr txBox="1"/>
          <p:nvPr/>
        </p:nvSpPr>
        <p:spPr>
          <a:xfrm>
            <a:off x="404494" y="3756022"/>
            <a:ext cx="226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システム設計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A137445-F5EA-9E2C-9961-EA80ACC05594}"/>
              </a:ext>
            </a:extLst>
          </p:cNvPr>
          <p:cNvSpPr txBox="1"/>
          <p:nvPr/>
        </p:nvSpPr>
        <p:spPr>
          <a:xfrm>
            <a:off x="3422017" y="3756021"/>
            <a:ext cx="226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パフォーマンス最適化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28263D8-EFFD-9379-039A-9040429D0867}"/>
              </a:ext>
            </a:extLst>
          </p:cNvPr>
          <p:cNvSpPr txBox="1"/>
          <p:nvPr/>
        </p:nvSpPr>
        <p:spPr>
          <a:xfrm>
            <a:off x="6275589" y="3756021"/>
            <a:ext cx="226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UI/UX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4D020B3-0A71-27E0-835F-7A41E967D229}"/>
              </a:ext>
            </a:extLst>
          </p:cNvPr>
          <p:cNvSpPr txBox="1"/>
          <p:nvPr/>
        </p:nvSpPr>
        <p:spPr>
          <a:xfrm>
            <a:off x="9118900" y="3756021"/>
            <a:ext cx="226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描画基盤</a:t>
            </a:r>
            <a:r>
              <a:rPr kumimoji="1" lang="en-US" altLang="ja-JP" sz="14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/</a:t>
            </a:r>
            <a:r>
              <a:rPr kumimoji="1" lang="ja-JP" altLang="en-US" sz="14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表示制御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26" name="図 25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18C2EB90-4D40-361E-23F7-7A9C68B8AB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02" t="26175" r="53810" b="45380"/>
          <a:stretch>
            <a:fillRect/>
          </a:stretch>
        </p:blipFill>
        <p:spPr>
          <a:xfrm>
            <a:off x="3441174" y="1737589"/>
            <a:ext cx="2468580" cy="2353806"/>
          </a:xfrm>
          <a:prstGeom prst="rect">
            <a:avLst/>
          </a:prstGeom>
        </p:spPr>
      </p:pic>
      <p:pic>
        <p:nvPicPr>
          <p:cNvPr id="27" name="図 26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B28A5052-C40B-4D8D-9E24-CD3A117BD4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304" t="26175" r="28157" b="45380"/>
          <a:stretch>
            <a:fillRect/>
          </a:stretch>
        </p:blipFill>
        <p:spPr>
          <a:xfrm>
            <a:off x="6174113" y="1723791"/>
            <a:ext cx="2797644" cy="2353806"/>
          </a:xfrm>
          <a:prstGeom prst="rect">
            <a:avLst/>
          </a:prstGeom>
        </p:spPr>
      </p:pic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F3C2678-0D46-6293-E84C-58275539DE98}"/>
              </a:ext>
            </a:extLst>
          </p:cNvPr>
          <p:cNvCxnSpPr>
            <a:cxnSpLocks/>
          </p:cNvCxnSpPr>
          <p:nvPr/>
        </p:nvCxnSpPr>
        <p:spPr>
          <a:xfrm>
            <a:off x="3184992" y="1978741"/>
            <a:ext cx="0" cy="1871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B6173140-4882-1520-0CF2-4D205C475709}"/>
              </a:ext>
            </a:extLst>
          </p:cNvPr>
          <p:cNvCxnSpPr>
            <a:cxnSpLocks/>
          </p:cNvCxnSpPr>
          <p:nvPr/>
        </p:nvCxnSpPr>
        <p:spPr>
          <a:xfrm>
            <a:off x="6201079" y="2022466"/>
            <a:ext cx="0" cy="1871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9E56588F-BDE3-FD0B-CFEA-567EBD598C29}"/>
              </a:ext>
            </a:extLst>
          </p:cNvPr>
          <p:cNvCxnSpPr>
            <a:cxnSpLocks/>
          </p:cNvCxnSpPr>
          <p:nvPr/>
        </p:nvCxnSpPr>
        <p:spPr>
          <a:xfrm>
            <a:off x="9124336" y="2082800"/>
            <a:ext cx="0" cy="1871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725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9D5E4-4DF4-D7F5-C116-E59396221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9D0F015B-F1B7-F96B-6A38-D8283694FB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175" r="74640" b="45380"/>
          <a:stretch>
            <a:fillRect/>
          </a:stretch>
        </p:blipFill>
        <p:spPr>
          <a:xfrm>
            <a:off x="2544127" y="430034"/>
            <a:ext cx="6067426" cy="45369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3E4B645-7F9C-4467-0FBF-F26FE2AEAE89}"/>
              </a:ext>
            </a:extLst>
          </p:cNvPr>
          <p:cNvSpPr txBox="1"/>
          <p:nvPr/>
        </p:nvSpPr>
        <p:spPr>
          <a:xfrm>
            <a:off x="2544127" y="4412936"/>
            <a:ext cx="71037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システム設計</a:t>
            </a:r>
            <a:endParaRPr kumimoji="1" lang="ja-JP" altLang="en-US" sz="8000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6244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B78F2-BF82-69E4-0D6E-4475B841E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3383A10-C00F-CDA2-13FE-17DDB682EB97}"/>
              </a:ext>
            </a:extLst>
          </p:cNvPr>
          <p:cNvCxnSpPr>
            <a:cxnSpLocks/>
          </p:cNvCxnSpPr>
          <p:nvPr/>
        </p:nvCxnSpPr>
        <p:spPr>
          <a:xfrm>
            <a:off x="737419" y="845083"/>
            <a:ext cx="0" cy="67891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2F64C29-1B71-01CB-2520-9E90A77058C3}"/>
              </a:ext>
            </a:extLst>
          </p:cNvPr>
          <p:cNvSpPr txBox="1"/>
          <p:nvPr/>
        </p:nvSpPr>
        <p:spPr>
          <a:xfrm>
            <a:off x="1032387" y="830598"/>
            <a:ext cx="8091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技術的な挑戦と工夫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4BA04B8-DF40-8570-F168-28CC565D8C15}"/>
              </a:ext>
            </a:extLst>
          </p:cNvPr>
          <p:cNvSpPr txBox="1"/>
          <p:nvPr/>
        </p:nvSpPr>
        <p:spPr>
          <a:xfrm>
            <a:off x="1032387" y="1538484"/>
            <a:ext cx="10458901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400" dirty="0"/>
              <a:t>システム設計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3F03E04-D60D-EF19-3B75-46E75601961F}"/>
              </a:ext>
            </a:extLst>
          </p:cNvPr>
          <p:cNvSpPr txBox="1"/>
          <p:nvPr/>
        </p:nvSpPr>
        <p:spPr>
          <a:xfrm>
            <a:off x="204653" y="4438261"/>
            <a:ext cx="7767484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ja-JP" sz="3600" dirty="0"/>
              <a:t> Scene</a:t>
            </a:r>
            <a:r>
              <a:rPr kumimoji="1" lang="ja-JP" altLang="en-US" sz="3600" dirty="0"/>
              <a:t>スタックによるフロー管理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696BC5A-EFE4-CC45-5C58-A97BD138E054}"/>
              </a:ext>
            </a:extLst>
          </p:cNvPr>
          <p:cNvSpPr txBox="1"/>
          <p:nvPr/>
        </p:nvSpPr>
        <p:spPr>
          <a:xfrm>
            <a:off x="694833" y="5319516"/>
            <a:ext cx="11497167" cy="11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1600" dirty="0"/>
              <a:t>メイドインワリオは「ミニゲームをするシーン」と「お題を待機するシーン」を高い頻度で行き来します。</a:t>
            </a:r>
            <a:endParaRPr kumimoji="1" lang="en-US" altLang="ja-JP" sz="1600" dirty="0"/>
          </a:p>
          <a:p>
            <a:pPr>
              <a:lnSpc>
                <a:spcPct val="150000"/>
              </a:lnSpc>
            </a:pPr>
            <a:r>
              <a:rPr kumimoji="1" lang="ja-JP" altLang="en-US" sz="1600" dirty="0"/>
              <a:t>ミニゲームと待機のシーンが</a:t>
            </a:r>
            <a:r>
              <a:rPr kumimoji="1" lang="ja-JP" altLang="en-US" sz="1600" dirty="0">
                <a:solidFill>
                  <a:srgbClr val="FFC000"/>
                </a:solidFill>
              </a:rPr>
              <a:t>多対一の関係</a:t>
            </a:r>
            <a:r>
              <a:rPr kumimoji="1" lang="ja-JP" altLang="en-US" sz="1600" dirty="0"/>
              <a:t>であり、</a:t>
            </a:r>
            <a:r>
              <a:rPr lang="ja-JP" altLang="en-US" sz="1600" dirty="0"/>
              <a:t>共通の待機シーンを軸に、複数のミニゲームを差し替えて管理できる構成が必要だと考え実装しました。</a:t>
            </a:r>
            <a:endParaRPr kumimoji="1" lang="ja-JP" altLang="en-US" sz="1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7A98EA-CAA8-8F1E-035A-C08629237E10}"/>
              </a:ext>
            </a:extLst>
          </p:cNvPr>
          <p:cNvSpPr txBox="1"/>
          <p:nvPr/>
        </p:nvSpPr>
        <p:spPr>
          <a:xfrm>
            <a:off x="204653" y="2186021"/>
            <a:ext cx="7767484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ja-JP" sz="3600" dirty="0"/>
              <a:t> </a:t>
            </a:r>
            <a:r>
              <a:rPr kumimoji="1" lang="ja-JP" altLang="en-US" sz="3600" dirty="0"/>
              <a:t>債務分離アーキテクチャ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CF1C46-8E04-BD16-972F-91AB4B5BFC6F}"/>
              </a:ext>
            </a:extLst>
          </p:cNvPr>
          <p:cNvSpPr txBox="1"/>
          <p:nvPr/>
        </p:nvSpPr>
        <p:spPr>
          <a:xfrm>
            <a:off x="737419" y="3197797"/>
            <a:ext cx="11497167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1600" dirty="0"/>
              <a:t>Game</a:t>
            </a:r>
            <a:r>
              <a:rPr lang="ja-JP" altLang="en-US" sz="1600" dirty="0"/>
              <a:t>クラスに「初期化・更新・描画・解放」の実行順を集約し、</a:t>
            </a:r>
            <a:r>
              <a:rPr lang="en-US" altLang="ja-JP" sz="1600" dirty="0"/>
              <a:t>Scene</a:t>
            </a:r>
            <a:r>
              <a:rPr lang="ja-JP" altLang="en-US" sz="1600" dirty="0"/>
              <a:t>／</a:t>
            </a:r>
            <a:r>
              <a:rPr lang="en-US" altLang="ja-JP" sz="1600" dirty="0"/>
              <a:t>Object</a:t>
            </a:r>
            <a:r>
              <a:rPr lang="ja-JP" altLang="en-US" sz="1600" dirty="0"/>
              <a:t>は処理内容の実装に集中させました。</a:t>
            </a:r>
            <a:br>
              <a:rPr lang="ja-JP" altLang="en-US" sz="1600" dirty="0"/>
            </a:br>
            <a:r>
              <a:rPr lang="ja-JP" altLang="en-US" sz="1600" dirty="0"/>
              <a:t>これにより、</a:t>
            </a:r>
            <a:r>
              <a:rPr lang="ja-JP" altLang="en-US" sz="1600" dirty="0">
                <a:solidFill>
                  <a:srgbClr val="FFC000"/>
                </a:solidFill>
              </a:rPr>
              <a:t>フローの見通し</a:t>
            </a:r>
            <a:r>
              <a:rPr lang="ja-JP" altLang="en-US" sz="1600" dirty="0"/>
              <a:t>と</a:t>
            </a:r>
            <a:r>
              <a:rPr lang="ja-JP" altLang="en-US" sz="1600" dirty="0">
                <a:solidFill>
                  <a:srgbClr val="FFC000"/>
                </a:solidFill>
              </a:rPr>
              <a:t>拡張時の事故防止</a:t>
            </a:r>
            <a:r>
              <a:rPr lang="ja-JP" altLang="en-US" sz="1600" dirty="0"/>
              <a:t>を狙っています。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92159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FF642-22DE-056C-3E22-07535F3EE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ED99F9-1490-455B-318B-79E1F0C0F446}"/>
              </a:ext>
            </a:extLst>
          </p:cNvPr>
          <p:cNvCxnSpPr>
            <a:cxnSpLocks/>
          </p:cNvCxnSpPr>
          <p:nvPr/>
        </p:nvCxnSpPr>
        <p:spPr>
          <a:xfrm>
            <a:off x="737419" y="845083"/>
            <a:ext cx="0" cy="67891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1BD22C3-2D4C-C300-C935-0A21F20200C4}"/>
              </a:ext>
            </a:extLst>
          </p:cNvPr>
          <p:cNvSpPr txBox="1"/>
          <p:nvPr/>
        </p:nvSpPr>
        <p:spPr>
          <a:xfrm>
            <a:off x="1032387" y="830598"/>
            <a:ext cx="8091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技術的な挑戦と工夫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C4161B-45B0-4815-A9A5-34135B63F2DE}"/>
              </a:ext>
            </a:extLst>
          </p:cNvPr>
          <p:cNvSpPr txBox="1"/>
          <p:nvPr/>
        </p:nvSpPr>
        <p:spPr>
          <a:xfrm>
            <a:off x="1032387" y="1538484"/>
            <a:ext cx="10458901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400" dirty="0"/>
              <a:t>システム設計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A6E18A-35EF-8DFA-FDDE-2EA18F20C953}"/>
              </a:ext>
            </a:extLst>
          </p:cNvPr>
          <p:cNvSpPr txBox="1"/>
          <p:nvPr/>
        </p:nvSpPr>
        <p:spPr>
          <a:xfrm>
            <a:off x="316413" y="4350268"/>
            <a:ext cx="7767484" cy="1624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ja-JP" altLang="en-US" sz="3600" dirty="0">
                <a:solidFill>
                  <a:prstClr val="white"/>
                </a:solidFill>
                <a:latin typeface="HGP創英角ﾎﾟｯﾌﾟ体"/>
                <a:ea typeface="HGP創英角ﾎﾟｯﾌﾟ体"/>
              </a:rPr>
              <a:t> 型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創英角ﾎﾟｯﾌﾟ体"/>
                <a:ea typeface="HGP創英角ﾎﾟｯﾌﾟ体"/>
                <a:cs typeface="+mn-cs"/>
              </a:rPr>
              <a:t>安全なオブジェクト生成</a:t>
            </a:r>
          </a:p>
          <a:p>
            <a:pPr>
              <a:lnSpc>
                <a:spcPct val="150000"/>
              </a:lnSpc>
            </a:pPr>
            <a:endParaRPr kumimoji="1" lang="ja-JP" altLang="en-US" sz="3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512C1AC-0385-7E30-6FD1-8464CE0CCEB8}"/>
              </a:ext>
            </a:extLst>
          </p:cNvPr>
          <p:cNvSpPr txBox="1"/>
          <p:nvPr/>
        </p:nvSpPr>
        <p:spPr>
          <a:xfrm>
            <a:off x="835742" y="5319516"/>
            <a:ext cx="11497167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600" dirty="0"/>
              <a:t>すべての描画オブジェクトは </a:t>
            </a:r>
            <a:r>
              <a:rPr lang="en-US" altLang="ja-JP" sz="1600" dirty="0"/>
              <a:t>Object </a:t>
            </a:r>
            <a:r>
              <a:rPr lang="ja-JP" altLang="en-US" sz="1600" dirty="0"/>
              <a:t>を基底とし、必要なリソースはマネージャーから取得します。</a:t>
            </a:r>
            <a:br>
              <a:rPr lang="ja-JP" altLang="en-US" sz="1600" dirty="0"/>
            </a:br>
            <a:r>
              <a:rPr lang="ja-JP" altLang="en-US" sz="1600" dirty="0">
                <a:solidFill>
                  <a:srgbClr val="FFC000"/>
                </a:solidFill>
              </a:rPr>
              <a:t>生成経路</a:t>
            </a:r>
            <a:r>
              <a:rPr lang="ja-JP" altLang="en-US" sz="1600" dirty="0"/>
              <a:t>を</a:t>
            </a:r>
            <a:r>
              <a:rPr lang="ja-JP" altLang="en-US" sz="1600" dirty="0">
                <a:solidFill>
                  <a:srgbClr val="FFC000"/>
                </a:solidFill>
              </a:rPr>
              <a:t>固定</a:t>
            </a:r>
            <a:r>
              <a:rPr lang="ja-JP" altLang="en-US" sz="1600" dirty="0"/>
              <a:t>することで、</a:t>
            </a:r>
            <a:r>
              <a:rPr lang="ja-JP" altLang="en-US" sz="1600" dirty="0">
                <a:solidFill>
                  <a:srgbClr val="FFC000"/>
                </a:solidFill>
              </a:rPr>
              <a:t>安全性</a:t>
            </a:r>
            <a:r>
              <a:rPr lang="ja-JP" altLang="en-US" sz="1600" dirty="0"/>
              <a:t>を担保しています。</a:t>
            </a:r>
            <a:endParaRPr kumimoji="1" lang="en-US" altLang="ja-JP" sz="1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D85333-7B8F-DD1C-2E4A-5C3F5A2C5AF6}"/>
              </a:ext>
            </a:extLst>
          </p:cNvPr>
          <p:cNvSpPr txBox="1"/>
          <p:nvPr/>
        </p:nvSpPr>
        <p:spPr>
          <a:xfrm>
            <a:off x="316413" y="2208351"/>
            <a:ext cx="7767484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ja-JP" altLang="en-US" sz="3600" dirty="0"/>
              <a:t> リソース管理の明確な分離</a:t>
            </a:r>
            <a:endParaRPr kumimoji="1" lang="en-US" altLang="ja-JP" sz="3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BD5DCF-47A4-A6BC-F29A-2C09414CD714}"/>
              </a:ext>
            </a:extLst>
          </p:cNvPr>
          <p:cNvSpPr txBox="1"/>
          <p:nvPr/>
        </p:nvSpPr>
        <p:spPr>
          <a:xfrm>
            <a:off x="835742" y="3197797"/>
            <a:ext cx="8829368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600" dirty="0"/>
              <a:t>リソース管理をマネージャーに集約し、</a:t>
            </a:r>
            <a:r>
              <a:rPr lang="en-US" altLang="ja-JP" sz="1600" dirty="0"/>
              <a:t>Object </a:t>
            </a:r>
            <a:r>
              <a:rPr lang="ja-JP" altLang="en-US" sz="1600" dirty="0"/>
              <a:t>は</a:t>
            </a:r>
            <a:r>
              <a:rPr lang="ja-JP" altLang="en-US" sz="1600" dirty="0">
                <a:solidFill>
                  <a:srgbClr val="FFC000"/>
                </a:solidFill>
              </a:rPr>
              <a:t>「使うだけ」に制限</a:t>
            </a:r>
            <a:r>
              <a:rPr lang="ja-JP" altLang="en-US" sz="1600" dirty="0"/>
              <a:t>しました。</a:t>
            </a:r>
            <a:br>
              <a:rPr lang="ja-JP" altLang="en-US" sz="1600" dirty="0"/>
            </a:br>
            <a:r>
              <a:rPr lang="ja-JP" altLang="en-US" sz="1600" dirty="0"/>
              <a:t>これにより、</a:t>
            </a:r>
            <a:r>
              <a:rPr lang="ja-JP" altLang="en-US" sz="1600" dirty="0">
                <a:solidFill>
                  <a:srgbClr val="FFC000"/>
                </a:solidFill>
              </a:rPr>
              <a:t>生成漏れ・解放漏れ</a:t>
            </a:r>
            <a:r>
              <a:rPr lang="ja-JP" altLang="en-US" sz="1600" dirty="0"/>
              <a:t>を構造的に防いでいます。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253444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ユーザー定義 1">
      <a:majorFont>
        <a:latin typeface="HGP創英角ﾎﾟｯﾌﾟ体"/>
        <a:ea typeface="HGP創英角ﾎﾟｯﾌﾟ体"/>
        <a:cs typeface=""/>
      </a:majorFont>
      <a:minorFont>
        <a:latin typeface="HGP創英角ﾎﾟｯﾌﾟ体"/>
        <a:ea typeface="HGP創英角ﾎﾟｯﾌﾟ体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76_TF55705232.potx" id="{9C76CAAA-146E-4EF3-BE74-EC30526F7B33}" vid="{5EC517AD-818B-49F8-A10D-9AEE91E0B4F4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documentManagement/types"/>
    <ds:schemaRef ds:uri="16c05727-aa75-4e4a-9b5f-8a80a1165891"/>
    <ds:schemaRef ds:uri="http://www.w3.org/XML/1998/namespace"/>
    <ds:schemaRef ds:uri="71af3243-3dd4-4a8d-8c0d-dd76da1f02a5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{AF508475-2925-4848-9B5C-AF5EC937BB75}TFe742eee6-54b3-45e8-a03d-f3d997f9b6cae8410317_win32-94c613d962ba</Template>
  <TotalTime>2562</TotalTime>
  <Words>1205</Words>
  <Application>Microsoft Office PowerPoint</Application>
  <PresentationFormat>ワイド画面</PresentationFormat>
  <Paragraphs>107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30" baseType="lpstr">
      <vt:lpstr>BIZ UD明朝 Medium</vt:lpstr>
      <vt:lpstr>HGPｺﾞｼｯｸE</vt:lpstr>
      <vt:lpstr>HGP創英角ﾎﾟｯﾌﾟ体</vt:lpstr>
      <vt:lpstr>HGS創英角ﾎﾟｯﾌﾟ体</vt:lpstr>
      <vt:lpstr>HG創英角ﾎﾟｯﾌﾟ体</vt:lpstr>
      <vt:lpstr>Meiryo UI</vt:lpstr>
      <vt:lpstr>Wingdings</vt:lpstr>
      <vt:lpstr>Wingdings 2</vt:lpstr>
      <vt:lpstr>SlateVTI</vt:lpstr>
      <vt:lpstr>PowerPoint プレゼンテーション</vt:lpstr>
      <vt:lpstr>  ・作品概要と制作背景  ・技術的な挑戦と工夫  ・今後の制作予定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OHAT13B52924 西口煌大</dc:creator>
  <cp:lastModifiedBy>OHAT13B52924 西口煌大</cp:lastModifiedBy>
  <cp:revision>6</cp:revision>
  <dcterms:created xsi:type="dcterms:W3CDTF">2026-01-18T05:01:57Z</dcterms:created>
  <dcterms:modified xsi:type="dcterms:W3CDTF">2026-01-26T18:32:43Z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